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6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85" r:id="rId3"/>
    <p:sldId id="259" r:id="rId4"/>
    <p:sldId id="260" r:id="rId5"/>
    <p:sldId id="270" r:id="rId6"/>
    <p:sldId id="261" r:id="rId7"/>
    <p:sldId id="262" r:id="rId8"/>
    <p:sldId id="264" r:id="rId9"/>
    <p:sldId id="269" r:id="rId10"/>
    <p:sldId id="263" r:id="rId11"/>
    <p:sldId id="266" r:id="rId12"/>
    <p:sldId id="267" r:id="rId13"/>
    <p:sldId id="279" r:id="rId14"/>
    <p:sldId id="280" r:id="rId15"/>
    <p:sldId id="271" r:id="rId16"/>
    <p:sldId id="272" r:id="rId17"/>
    <p:sldId id="273" r:id="rId18"/>
    <p:sldId id="289" r:id="rId19"/>
    <p:sldId id="290" r:id="rId20"/>
    <p:sldId id="286" r:id="rId21"/>
    <p:sldId id="275" r:id="rId22"/>
    <p:sldId id="276" r:id="rId23"/>
    <p:sldId id="287" r:id="rId24"/>
    <p:sldId id="288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1F3D3C-80BE-4678-A425-F0D09BAD4805}">
          <p14:sldIdLst>
            <p14:sldId id="256"/>
            <p14:sldId id="285"/>
            <p14:sldId id="259"/>
            <p14:sldId id="260"/>
            <p14:sldId id="270"/>
            <p14:sldId id="261"/>
            <p14:sldId id="262"/>
            <p14:sldId id="264"/>
            <p14:sldId id="269"/>
            <p14:sldId id="263"/>
            <p14:sldId id="266"/>
            <p14:sldId id="267"/>
            <p14:sldId id="279"/>
            <p14:sldId id="280"/>
            <p14:sldId id="271"/>
            <p14:sldId id="272"/>
            <p14:sldId id="273"/>
            <p14:sldId id="289"/>
            <p14:sldId id="290"/>
            <p14:sldId id="286"/>
            <p14:sldId id="275"/>
            <p14:sldId id="276"/>
          </p14:sldIdLst>
        </p14:section>
        <p14:section name="제목 없는 구역" id="{CCFF7E00-49A9-4EE0-9C47-954F24046C4D}">
          <p14:sldIdLst>
            <p14:sldId id="287"/>
            <p14:sldId id="288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060"/>
    <a:srgbClr val="548235"/>
    <a:srgbClr val="E8F3E1"/>
    <a:srgbClr val="AED1CB"/>
    <a:srgbClr val="A0CBC7"/>
    <a:srgbClr val="7BD3A7"/>
    <a:srgbClr val="C9E2B8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704" autoAdjust="0"/>
  </p:normalViewPr>
  <p:slideViewPr>
    <p:cSldViewPr snapToGrid="0" showGuides="1">
      <p:cViewPr>
        <p:scale>
          <a:sx n="100" d="100"/>
          <a:sy n="100" d="100"/>
        </p:scale>
        <p:origin x="902" y="-7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D8A7E-EE00-40E5-86A7-754E509F3D84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6D04D-77A1-4C2E-8636-A441D1D6A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01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16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http://news.mk.co.kr/newsRead.php?year=2016&amp;no=332645</a:t>
            </a:r>
          </a:p>
          <a:p>
            <a:r>
              <a:rPr lang="ko-KR" altLang="en-US" dirty="0"/>
              <a:t>페이퍼리스 말그대로 낭비되는 종이를 없애는 활동을 뜻하는데요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6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업사이클링이란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버려지는 제품을 단순히 재활용하는 차원을 넘어 디자인을 가미하는 등 새로운 가치를 부여해 새로운 제품으로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재탄생시키는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취리히에서 비가 올 때 가방 속 물건이 젖지 않는 방법이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없을까를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고민하다 고속도로를 달리는 트럭의 방수 덮개에서 아이디어를 얻어 그 천으로 메신저백을 만들면서 시작됐다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시작 단계인 국내 시장과 달리 선진국에서는 환경보호라는 시대적 트렌드에 편승해 상업적으로도 높은 가치를 제공해 업사이클링을 통한 제품이 고가 유명 브랜드로 자리매김하고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0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4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말씀드린 것 같이 많은 기업들이 착한 소비 마케팅을 실천하고 있습니다</a:t>
            </a:r>
            <a:r>
              <a:rPr lang="en-US" altLang="ko-KR" dirty="0"/>
              <a:t>. </a:t>
            </a:r>
            <a:r>
              <a:rPr lang="ko-KR" altLang="en-US" dirty="0"/>
              <a:t>그럼에도 불구하고 착한 소비에 대한 부정적인 시선 역시 존재하는데요</a:t>
            </a:r>
            <a:r>
              <a:rPr lang="en-US" altLang="ko-KR" dirty="0"/>
              <a:t>. </a:t>
            </a:r>
            <a:r>
              <a:rPr lang="ko-KR" altLang="en-US" dirty="0"/>
              <a:t>소비자 시장 전문조사 브랜드 트렌드 모니터에서 </a:t>
            </a:r>
            <a:r>
              <a:rPr lang="en-US" altLang="ko-KR" dirty="0"/>
              <a:t>2000</a:t>
            </a:r>
            <a:r>
              <a:rPr lang="ko-KR" altLang="en-US" dirty="0"/>
              <a:t>명을 상대로 조사를 수행한 결과 다음과 같은 여론이 존재함을 알 수 있었습니다</a:t>
            </a:r>
            <a:r>
              <a:rPr lang="en-US" altLang="ko-KR" dirty="0"/>
              <a:t>. </a:t>
            </a:r>
            <a:r>
              <a:rPr lang="ko-KR" altLang="en-US" dirty="0"/>
              <a:t>보시는 바와 같이 많은 사람들이 </a:t>
            </a:r>
            <a:r>
              <a:rPr lang="en-US" altLang="ko-KR" dirty="0"/>
              <a:t>‘</a:t>
            </a:r>
            <a:r>
              <a:rPr lang="ko-KR" altLang="en-US" dirty="0"/>
              <a:t>착한 소비로 인해 실제 누가 어떤 혜택을 받았는지 명확이 알려질 필요가 있다</a:t>
            </a:r>
            <a:r>
              <a:rPr lang="en-US" altLang="ko-KR" dirty="0"/>
              <a:t>. </a:t>
            </a:r>
            <a:r>
              <a:rPr lang="ko-KR" altLang="en-US" dirty="0"/>
              <a:t>누가 도움을 어떻게 받는지 의심되어 착한 소비를 망설인 적이 있다고 응답하였습니다</a:t>
            </a:r>
            <a:r>
              <a:rPr lang="en-US" altLang="ko-KR" dirty="0"/>
              <a:t>. </a:t>
            </a:r>
            <a:r>
              <a:rPr lang="ko-KR" altLang="en-US" dirty="0"/>
              <a:t>또한 기업의 </a:t>
            </a:r>
            <a:r>
              <a:rPr lang="ko-KR" altLang="en-US" dirty="0" err="1"/>
              <a:t>상술같다</a:t>
            </a:r>
            <a:r>
              <a:rPr lang="ko-KR" altLang="en-US" dirty="0"/>
              <a:t> 본질을 훼손하는 기업이 많은 것 </a:t>
            </a:r>
            <a:r>
              <a:rPr lang="ko-KR" altLang="en-US" dirty="0" err="1"/>
              <a:t>같다라는</a:t>
            </a:r>
            <a:r>
              <a:rPr lang="ko-KR" altLang="en-US" dirty="0"/>
              <a:t>  의견도 있었습니다</a:t>
            </a:r>
            <a:r>
              <a:rPr lang="en-US" altLang="ko-KR" dirty="0"/>
              <a:t>. </a:t>
            </a:r>
            <a:r>
              <a:rPr lang="ko-KR" altLang="en-US" dirty="0"/>
              <a:t>이런 한계를 극복하기 위한 저의 조가 </a:t>
            </a:r>
            <a:r>
              <a:rPr lang="ko-KR" altLang="en-US" dirty="0" err="1"/>
              <a:t>고심끝에</a:t>
            </a:r>
            <a:r>
              <a:rPr lang="ko-KR" altLang="en-US" dirty="0"/>
              <a:t> 도출한 해결 방법을 소개하겠습니다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18208-BE4E-4F55-B27D-13375B1407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98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실행되고 있는 정부 주도의 착한 소비 활성화 제도</a:t>
            </a:r>
            <a:r>
              <a:rPr lang="en-US" altLang="ko-KR" dirty="0"/>
              <a:t>. </a:t>
            </a:r>
            <a:r>
              <a:rPr lang="ko-KR" altLang="en-US" dirty="0"/>
              <a:t>친환경 인증 제품이나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07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소비재의 생산과정과 실험 방법</a:t>
            </a:r>
            <a:r>
              <a:rPr lang="en-US" altLang="ko-KR" dirty="0"/>
              <a:t> , </a:t>
            </a:r>
            <a:r>
              <a:rPr lang="ko-KR" altLang="en-US" dirty="0"/>
              <a:t>소비 시 농가에는 수익이 어느정도 인가되는 지 등의 제품으로 만들어져 팔리는 이후까지의 최대한 많은 정보를 반영하여 </a:t>
            </a:r>
            <a:r>
              <a:rPr lang="en-US" altLang="ko-KR" dirty="0"/>
              <a:t>1~10</a:t>
            </a:r>
            <a:r>
              <a:rPr lang="ko-KR" altLang="en-US" dirty="0"/>
              <a:t>까지의 척도로 제품의 착함 정도를 매겨 온라인 몰에 적용한다</a:t>
            </a:r>
            <a:r>
              <a:rPr lang="en-US" altLang="ko-KR" dirty="0"/>
              <a:t>. </a:t>
            </a:r>
            <a:r>
              <a:rPr lang="ko-KR" altLang="en-US" dirty="0"/>
              <a:t>소비자에게 강요를 하는 것이 아니라 착한 소비를 하고 싶지만 모든 과정을 조사할 수 없는 소비자들을 위해 소비의 가이드 라인을 주는 것</a:t>
            </a:r>
            <a:r>
              <a:rPr lang="en-US" altLang="ko-KR" dirty="0"/>
              <a:t>. </a:t>
            </a:r>
            <a:r>
              <a:rPr lang="ko-KR" altLang="en-US" dirty="0"/>
              <a:t>착한 것 과 상관없이 싼 값으로 물건을 </a:t>
            </a:r>
            <a:r>
              <a:rPr lang="ko-KR" altLang="en-US" dirty="0" err="1"/>
              <a:t>사고싶은</a:t>
            </a:r>
            <a:r>
              <a:rPr lang="ko-KR" altLang="en-US" dirty="0"/>
              <a:t> 사람들은 마크를 무시할 수 있고 적당한 가격에 적당한 착함정도의 제품을 찾아서 소비할 수 도 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착한 소비를 장려하기 위해 마크의 색깔을 다르게 적용한다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0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화해어플</a:t>
            </a:r>
            <a:r>
              <a:rPr lang="ko-KR" altLang="en-US" dirty="0"/>
              <a:t> 벤치마킹 하여 제품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26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화해어플</a:t>
            </a:r>
            <a:r>
              <a:rPr lang="ko-KR" altLang="en-US" dirty="0"/>
              <a:t> 벤치마킹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7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기업들이 자신들의 이윤확대를 위해 무분별한 환경파괴</a:t>
            </a:r>
            <a:r>
              <a:rPr lang="en-US" altLang="ko-KR" dirty="0"/>
              <a:t>, </a:t>
            </a:r>
            <a:r>
              <a:rPr lang="ko-KR" altLang="en-US" dirty="0"/>
              <a:t>동물 학대 등을 일삼고</a:t>
            </a:r>
            <a:r>
              <a:rPr lang="en-US" altLang="ko-KR" dirty="0"/>
              <a:t>,</a:t>
            </a:r>
            <a:r>
              <a:rPr lang="ko-KR" altLang="en-US" dirty="0"/>
              <a:t> 주변을 고려하지 않은 유통구조를 갖게 됨으로써 공급사슬의 하위층인 최초 생산자들은 노동에 비해 적은 수익을 얻는 </a:t>
            </a:r>
            <a:r>
              <a:rPr lang="ko-KR" altLang="en-US" dirty="0" err="1"/>
              <a:t>구조띄게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r>
              <a:rPr lang="ko-KR" altLang="en-US" dirty="0"/>
              <a:t> 이는 부의 불균형을 초래함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시장에서의 치열한 경쟁이 주는 압력 때문에 자본주의 기업에서는 </a:t>
            </a:r>
            <a:r>
              <a:rPr lang="en-US" altLang="ko-KR" dirty="0"/>
              <a:t>'</a:t>
            </a:r>
            <a:r>
              <a:rPr lang="ko-KR" altLang="en-US" dirty="0"/>
              <a:t>저비용 고효율</a:t>
            </a:r>
            <a:r>
              <a:rPr lang="en-US" altLang="ko-KR" dirty="0"/>
              <a:t>'</a:t>
            </a:r>
            <a:r>
              <a:rPr lang="ko-KR" altLang="en-US" dirty="0"/>
              <a:t>의 원리에 따라 생산해야 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자본소유자가 직접 노동을 하지 않고 노동력을 구매해 활용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&gt; </a:t>
            </a:r>
            <a:r>
              <a:rPr lang="ko-KR" altLang="en-US" dirty="0"/>
              <a:t>저비용을 위한 노력</a:t>
            </a:r>
            <a:r>
              <a:rPr lang="en-US" altLang="ko-KR" dirty="0"/>
              <a:t>; </a:t>
            </a:r>
            <a:r>
              <a:rPr lang="ko-KR" altLang="en-US" dirty="0"/>
              <a:t>인건비 절감</a:t>
            </a:r>
            <a:r>
              <a:rPr lang="en-US" altLang="ko-KR" dirty="0"/>
              <a:t>. </a:t>
            </a:r>
            <a:r>
              <a:rPr lang="ko-KR" altLang="en-US" dirty="0"/>
              <a:t>장시간 노동</a:t>
            </a:r>
            <a:r>
              <a:rPr lang="en-US" altLang="ko-KR" dirty="0"/>
              <a:t>. </a:t>
            </a:r>
            <a:r>
              <a:rPr lang="ko-KR" altLang="en-US" dirty="0"/>
              <a:t>강도높은 노동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문제점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가격안정을 위한 </a:t>
            </a:r>
            <a:r>
              <a:rPr lang="en-US" altLang="ko-KR" dirty="0"/>
              <a:t>'</a:t>
            </a:r>
            <a:r>
              <a:rPr lang="ko-KR" altLang="en-US" dirty="0" err="1"/>
              <a:t>배추갈아엎기</a:t>
            </a:r>
            <a:r>
              <a:rPr lang="en-US" altLang="ko-KR" dirty="0"/>
              <a:t>' </a:t>
            </a:r>
            <a:r>
              <a:rPr lang="ko-KR" altLang="en-US" dirty="0"/>
              <a:t>등 비합리적 낭비의 측면도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이밖에도 빈곤 문제</a:t>
            </a:r>
            <a:r>
              <a:rPr lang="en-US" altLang="ko-KR" dirty="0"/>
              <a:t>, </a:t>
            </a:r>
            <a:r>
              <a:rPr lang="ko-KR" altLang="en-US" dirty="0"/>
              <a:t>빈부격차 문제</a:t>
            </a:r>
            <a:r>
              <a:rPr lang="en-US" altLang="ko-KR" dirty="0"/>
              <a:t>, </a:t>
            </a:r>
            <a:r>
              <a:rPr lang="ko-KR" altLang="en-US" dirty="0"/>
              <a:t>환경 문제도 야기시킴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7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http://news.donga.com/Economy/3/01/20130121/52484351/1</a:t>
            </a:r>
          </a:p>
          <a:p>
            <a:endParaRPr lang="en-US" altLang="ko-KR" dirty="0"/>
          </a:p>
          <a:p>
            <a:r>
              <a:rPr lang="ko-KR" altLang="en-US" dirty="0"/>
              <a:t>이거 그래프를 먼저 보여주고 과거에는 소비가  단순한 용구 충족 </a:t>
            </a:r>
            <a:r>
              <a:rPr lang="ko-KR" altLang="en-US" dirty="0" err="1"/>
              <a:t>활동이엇다</a:t>
            </a:r>
            <a:endParaRPr lang="en-US" altLang="ko-KR" dirty="0"/>
          </a:p>
          <a:p>
            <a:r>
              <a:rPr lang="ko-KR" altLang="en-US" dirty="0"/>
              <a:t>하지만 오른쪽 그래프와 같이 물가가 나날이 상승하고 체감경제고통 지수가 상승하면서 사람들은 보다 적은 돈으로 욕구 충족 뿐만 아니라 가치를 창출하는 소비를 하고 싶어 한다</a:t>
            </a:r>
            <a:endParaRPr lang="en-US" altLang="ko-KR" dirty="0"/>
          </a:p>
          <a:p>
            <a:r>
              <a:rPr lang="ko-KR" altLang="en-US" dirty="0"/>
              <a:t>여러가지 소비의 형태로 가치를 창출 할 수 있지만 그 중 저희는 오른쪽 그림과 같이 윤리적 가치창출 소비인 착한 소비에 대해 설명해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3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 친환경적이고 인간적인 </a:t>
            </a:r>
            <a:r>
              <a:rPr lang="ko-KR" altLang="en-US" b="1" dirty="0"/>
              <a:t>소비</a:t>
            </a:r>
            <a:r>
              <a:rPr lang="ko-KR" altLang="en-US" dirty="0"/>
              <a:t>로 값이 조금 비싸더라도 친환경 상품 및 공정무역 상품 등 사회에 공헌할 수 있는 상품을 구매하는 것을 뜻합니다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5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6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http://www.notepet.co.kr/news/article/article_view/?groupCode=AB100AD250&amp;idx=4041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7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http://news.mk.co.kr/newsRead.php?year=2016&amp;no=332645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http://news.mk.co.kr/newsRead.php?year=2016&amp;no=332645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5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http://news.mk.co.kr/newsRead.php?year=2016&amp;no=332645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6D04D-77A1-4C2E-8636-A441D1D6A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6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9327" y="2236108"/>
            <a:ext cx="5589740" cy="757527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5383" y="3165316"/>
            <a:ext cx="4593684" cy="468022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54823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7" name="구부러진 연결선 23">
            <a:extLst>
              <a:ext uri="{FF2B5EF4-FFF2-40B4-BE49-F238E27FC236}">
                <a16:creationId xmlns:a16="http://schemas.microsoft.com/office/drawing/2014/main" id="{EA85BC98-E2B1-4CB1-B84C-663D1A4177AA}"/>
              </a:ext>
            </a:extLst>
          </p:cNvPr>
          <p:cNvCxnSpPr/>
          <p:nvPr userDrawn="1"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23">
            <a:extLst>
              <a:ext uri="{FF2B5EF4-FFF2-40B4-BE49-F238E27FC236}">
                <a16:creationId xmlns:a16="http://schemas.microsoft.com/office/drawing/2014/main" id="{7CDF9CDA-BD01-4AA6-AF6B-3909FF8588B1}"/>
              </a:ext>
            </a:extLst>
          </p:cNvPr>
          <p:cNvCxnSpPr/>
          <p:nvPr userDrawn="1"/>
        </p:nvCxnSpPr>
        <p:spPr>
          <a:xfrm>
            <a:off x="3059836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AC99CB-2B5E-40DB-AE9F-0E622F0F1F2E}"/>
              </a:ext>
            </a:extLst>
          </p:cNvPr>
          <p:cNvGrpSpPr/>
          <p:nvPr userDrawn="1"/>
        </p:nvGrpSpPr>
        <p:grpSpPr>
          <a:xfrm>
            <a:off x="5436295" y="6394729"/>
            <a:ext cx="3707705" cy="478972"/>
            <a:chOff x="5397074" y="6372797"/>
            <a:chExt cx="3746926" cy="48520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659879-A72E-4A42-B197-C5AE17703F95}"/>
                </a:ext>
              </a:extLst>
            </p:cNvPr>
            <p:cNvSpPr/>
            <p:nvPr/>
          </p:nvSpPr>
          <p:spPr>
            <a:xfrm>
              <a:off x="5975786" y="6372798"/>
              <a:ext cx="3168214" cy="485201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C19FEB0-359F-4542-82E1-F5EAC7F248B0}"/>
                </a:ext>
              </a:extLst>
            </p:cNvPr>
            <p:cNvSpPr/>
            <p:nvPr/>
          </p:nvSpPr>
          <p:spPr>
            <a:xfrm flipH="1" flipV="1">
              <a:off x="5397074" y="6372797"/>
              <a:ext cx="578711" cy="485203"/>
            </a:xfrm>
            <a:prstGeom prst="rt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 4">
            <a:extLst>
              <a:ext uri="{FF2B5EF4-FFF2-40B4-BE49-F238E27FC236}">
                <a16:creationId xmlns:a16="http://schemas.microsoft.com/office/drawing/2014/main" id="{526440FF-88E1-48C7-85BB-1AF50568E64F}"/>
              </a:ext>
            </a:extLst>
          </p:cNvPr>
          <p:cNvSpPr/>
          <p:nvPr userDrawn="1"/>
        </p:nvSpPr>
        <p:spPr>
          <a:xfrm>
            <a:off x="0" y="6394728"/>
            <a:ext cx="5832942" cy="463274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9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0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3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>
            <a:normAutofit/>
          </a:bodyPr>
          <a:lstStyle>
            <a:lvl1pPr defTabSz="901700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5450"/>
            <a:ext cx="7886700" cy="5061513"/>
          </a:xfrm>
        </p:spPr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2pPr>
            <a:lvl3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3pPr>
            <a:lvl4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4pPr>
            <a:lvl5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8F7225-7B84-4FBC-BCC3-0020EA970A83}"/>
              </a:ext>
            </a:extLst>
          </p:cNvPr>
          <p:cNvGrpSpPr/>
          <p:nvPr userDrawn="1"/>
        </p:nvGrpSpPr>
        <p:grpSpPr>
          <a:xfrm>
            <a:off x="5436295" y="6394729"/>
            <a:ext cx="3707705" cy="478972"/>
            <a:chOff x="5397074" y="6372797"/>
            <a:chExt cx="3746926" cy="4852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7FE1C5-42D9-47E7-85DC-197C54E965FA}"/>
                </a:ext>
              </a:extLst>
            </p:cNvPr>
            <p:cNvSpPr/>
            <p:nvPr/>
          </p:nvSpPr>
          <p:spPr>
            <a:xfrm>
              <a:off x="5975786" y="6372798"/>
              <a:ext cx="3168214" cy="485201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AE728FED-5BA9-414D-8B87-931179F32B97}"/>
                </a:ext>
              </a:extLst>
            </p:cNvPr>
            <p:cNvSpPr/>
            <p:nvPr/>
          </p:nvSpPr>
          <p:spPr>
            <a:xfrm flipH="1" flipV="1">
              <a:off x="5397074" y="6372797"/>
              <a:ext cx="578711" cy="485203"/>
            </a:xfrm>
            <a:prstGeom prst="rt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자유형 4">
            <a:extLst>
              <a:ext uri="{FF2B5EF4-FFF2-40B4-BE49-F238E27FC236}">
                <a16:creationId xmlns:a16="http://schemas.microsoft.com/office/drawing/2014/main" id="{F2297ABD-CCB5-4717-B0D5-3E00C84812CB}"/>
              </a:ext>
            </a:extLst>
          </p:cNvPr>
          <p:cNvSpPr/>
          <p:nvPr userDrawn="1"/>
        </p:nvSpPr>
        <p:spPr>
          <a:xfrm>
            <a:off x="0" y="6394728"/>
            <a:ext cx="5832942" cy="476340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구부러진 연결선 23">
            <a:extLst>
              <a:ext uri="{FF2B5EF4-FFF2-40B4-BE49-F238E27FC236}">
                <a16:creationId xmlns:a16="http://schemas.microsoft.com/office/drawing/2014/main" id="{7AF5ECE6-0FD6-43EF-8219-883E1B0EA9E5}"/>
              </a:ext>
            </a:extLst>
          </p:cNvPr>
          <p:cNvCxnSpPr/>
          <p:nvPr userDrawn="1"/>
        </p:nvCxnSpPr>
        <p:spPr>
          <a:xfrm>
            <a:off x="428596" y="856142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6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3EFCFA-0E65-45E8-BDC6-9E3A62D2A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r="12035" b="53350"/>
          <a:stretch/>
        </p:blipFill>
        <p:spPr>
          <a:xfrm>
            <a:off x="242300" y="288348"/>
            <a:ext cx="4887499" cy="1610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97" y="580345"/>
            <a:ext cx="4135904" cy="1026810"/>
          </a:xfr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2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3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48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1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DC691-43D9-48E2-9241-6C0F8576FB78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48537-4C6C-4AA6-A49D-4328D809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1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zzaalvolo.co.kr/menu/menu_master.asp" TargetMode="External"/><Relationship Id="rId2" Type="http://schemas.openxmlformats.org/officeDocument/2006/relationships/hyperlink" Target="http://blog.cj.net/28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s.go.kr/pp/main.do" TargetMode="External"/><Relationship Id="rId2" Type="http://schemas.openxmlformats.org/officeDocument/2006/relationships/hyperlink" Target="https://www.cjfoodville.co.kr/share/tous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product.go.k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C65F8-E07F-46E6-9D6F-B02D0D3B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4605" y="2262268"/>
            <a:ext cx="2633597" cy="754236"/>
          </a:xfrm>
        </p:spPr>
        <p:txBody>
          <a:bodyPr/>
          <a:lstStyle/>
          <a:p>
            <a:r>
              <a:rPr lang="ko-KR" altLang="en-US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착한 소비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B308A-577C-41E0-B39D-3707AE6B578C}"/>
              </a:ext>
            </a:extLst>
          </p:cNvPr>
          <p:cNvSpPr txBox="1"/>
          <p:nvPr/>
        </p:nvSpPr>
        <p:spPr>
          <a:xfrm>
            <a:off x="4324611" y="3020870"/>
            <a:ext cx="405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자본주의 시장경제의 나눔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D5984-6D16-437A-9DFA-700AA45F5989}"/>
              </a:ext>
            </a:extLst>
          </p:cNvPr>
          <p:cNvSpPr txBox="1"/>
          <p:nvPr/>
        </p:nvSpPr>
        <p:spPr>
          <a:xfrm>
            <a:off x="4759890" y="3482535"/>
            <a:ext cx="362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생명과 나눔 목 </a:t>
            </a:r>
            <a:r>
              <a:rPr lang="en-US" altLang="ko-KR" sz="16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3, 4 </a:t>
            </a:r>
            <a:r>
              <a:rPr lang="ko-KR" altLang="en-US" sz="16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교시 </a:t>
            </a:r>
            <a:r>
              <a:rPr lang="ko-KR" altLang="en-US" sz="16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밥사조</a:t>
            </a:r>
            <a:endParaRPr lang="ko-KR" altLang="en-US" sz="16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F1AB98BE-3DD8-4604-924E-FFDBBAF5B6A9}"/>
              </a:ext>
            </a:extLst>
          </p:cNvPr>
          <p:cNvSpPr txBox="1">
            <a:spLocks/>
          </p:cNvSpPr>
          <p:nvPr/>
        </p:nvSpPr>
        <p:spPr>
          <a:xfrm>
            <a:off x="3745637" y="3998915"/>
            <a:ext cx="2189635" cy="1024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산업경영공학과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201533209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김지희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산업경영공학과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201533258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장예훈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바이오나노학과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201735410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김미림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바이오나노학과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201735421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박종휘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B159BA4-F338-43FC-8616-92111985C1DB}"/>
              </a:ext>
            </a:extLst>
          </p:cNvPr>
          <p:cNvSpPr txBox="1">
            <a:spLocks/>
          </p:cNvSpPr>
          <p:nvPr/>
        </p:nvSpPr>
        <p:spPr>
          <a:xfrm>
            <a:off x="6118567" y="3998915"/>
            <a:ext cx="2189635" cy="1024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법학과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201733434 </a:t>
            </a:r>
            <a:r>
              <a:rPr lang="ko-KR" altLang="en-US" sz="1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남현종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법학과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201733418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김소연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경찰안보학과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201733625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여정호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127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복지 소비 실천사례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 실험을 하지 않는 브랜드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AB9E3A-ED3B-4A63-AC26-529BA9EEF9C2}"/>
              </a:ext>
            </a:extLst>
          </p:cNvPr>
          <p:cNvGrpSpPr/>
          <p:nvPr/>
        </p:nvGrpSpPr>
        <p:grpSpPr>
          <a:xfrm>
            <a:off x="3270033" y="2340077"/>
            <a:ext cx="5392493" cy="3782645"/>
            <a:chOff x="1316572" y="2000010"/>
            <a:chExt cx="5596629" cy="39008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E1ACE2-1EE5-4C73-A0ED-1823D2566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8107">
              <a:off x="1316572" y="2000010"/>
              <a:ext cx="3524938" cy="1762469"/>
            </a:xfrm>
            <a:prstGeom prst="rect">
              <a:avLst/>
            </a:prstGeom>
          </p:spPr>
        </p:pic>
        <p:pic>
          <p:nvPicPr>
            <p:cNvPr id="7" name="그림 6" descr="병, 실내, 벽, 테이블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652AA84-962E-40EA-9E5A-96FE3518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940">
              <a:off x="3843296" y="2626295"/>
              <a:ext cx="3069905" cy="327456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089414-D533-4C19-9CAE-AA9C2D9EA289}"/>
              </a:ext>
            </a:extLst>
          </p:cNvPr>
          <p:cNvSpPr txBox="1"/>
          <p:nvPr/>
        </p:nvSpPr>
        <p:spPr>
          <a:xfrm>
            <a:off x="811142" y="1986100"/>
            <a:ext cx="366253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닥터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브로너스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Dr.Bronner’s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미국 유기농 화장품 브랜드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유기농 원료를 공정무역 수급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동물실험을 하지 않는다고 명시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전성분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공개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24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A2C1073-D89C-41A9-883F-B5D11CB7B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" b="29418"/>
          <a:stretch/>
        </p:blipFill>
        <p:spPr>
          <a:xfrm>
            <a:off x="4889931" y="1986100"/>
            <a:ext cx="4234405" cy="1199536"/>
          </a:xfrm>
          <a:prstGeom prst="rect">
            <a:avLst/>
          </a:prstGeom>
        </p:spPr>
      </p:pic>
      <p:pic>
        <p:nvPicPr>
          <p:cNvPr id="5" name="그림 4" descr="세면도구, 로션이(가) 표시된 사진&#10;&#10;매우 높은 신뢰도로 생성된 설명">
            <a:extLst>
              <a:ext uri="{FF2B5EF4-FFF2-40B4-BE49-F238E27FC236}">
                <a16:creationId xmlns:a16="http://schemas.microsoft.com/office/drawing/2014/main" id="{64E646AB-E82B-418D-9367-BC2BAAB0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12824" r="153" b="13361"/>
          <a:stretch/>
        </p:blipFill>
        <p:spPr>
          <a:xfrm>
            <a:off x="5250428" y="3423975"/>
            <a:ext cx="3893188" cy="29768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복지 소비 실천사례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 실험을 하지 않는 브랜드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89414-D533-4C19-9CAE-AA9C2D9EA289}"/>
              </a:ext>
            </a:extLst>
          </p:cNvPr>
          <p:cNvSpPr txBox="1"/>
          <p:nvPr/>
        </p:nvSpPr>
        <p:spPr>
          <a:xfrm>
            <a:off x="811142" y="1986100"/>
            <a:ext cx="3662537" cy="315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닥터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자르트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Dr.Jart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동물실험을 하지 않는 국내 브랜드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12’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동물보호 캠페인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실험의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3U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비윤리적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(Unethical)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불필요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(Unnecessary)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신뢰할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 없는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(Unreliable)</a:t>
            </a:r>
          </a:p>
        </p:txBody>
      </p:sp>
    </p:spTree>
    <p:extLst>
      <p:ext uri="{BB962C8B-B14F-4D97-AF65-F5344CB8AC3E}">
        <p14:creationId xmlns:p14="http://schemas.microsoft.com/office/powerpoint/2010/main" val="423418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96FE1B2-8A05-4140-963F-7D237A36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" y="2412829"/>
            <a:ext cx="1886881" cy="20323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복지 소비 실천사례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 실험을 하지 않는 브랜드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CDDAC70-71BD-462A-88A8-CD3E315E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04" y="2449682"/>
            <a:ext cx="2012221" cy="2032342"/>
          </a:xfrm>
          <a:prstGeom prst="rect">
            <a:avLst/>
          </a:prstGeom>
        </p:spPr>
      </p:pic>
      <p:pic>
        <p:nvPicPr>
          <p:cNvPr id="21" name="그림 20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37B2A1D-3684-4325-B27B-507BA12BE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30" y="2609273"/>
            <a:ext cx="3398140" cy="16394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668FB1-239A-4DA4-885A-233A26C0600A}"/>
              </a:ext>
            </a:extLst>
          </p:cNvPr>
          <p:cNvSpPr txBox="1"/>
          <p:nvPr/>
        </p:nvSpPr>
        <p:spPr>
          <a:xfrm>
            <a:off x="304492" y="4591665"/>
            <a:ext cx="224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바디샵</a:t>
            </a:r>
            <a:endParaRPr lang="ko-KR" altLang="en-US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307D58-E870-4E8F-AB0E-BEC6310C8EEF}"/>
              </a:ext>
            </a:extLst>
          </p:cNvPr>
          <p:cNvSpPr txBox="1"/>
          <p:nvPr/>
        </p:nvSpPr>
        <p:spPr>
          <a:xfrm>
            <a:off x="3450969" y="4591665"/>
            <a:ext cx="224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러쉬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34020-28A2-403C-8B8F-5DB5A4EBD2CF}"/>
              </a:ext>
            </a:extLst>
          </p:cNvPr>
          <p:cNvSpPr txBox="1"/>
          <p:nvPr/>
        </p:nvSpPr>
        <p:spPr>
          <a:xfrm>
            <a:off x="6535383" y="4591665"/>
            <a:ext cx="224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비욘드</a:t>
            </a:r>
            <a:endParaRPr lang="ko-KR" altLang="en-US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8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환경 보호 소비 실천사례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페이퍼리스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(Paperless)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1A868-2878-4748-AE13-F75DBE16F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489">
            <a:off x="-310990" y="3332620"/>
            <a:ext cx="5223022" cy="2611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DC808-F2C3-45BD-9EB2-129FD18C0498}"/>
              </a:ext>
            </a:extLst>
          </p:cNvPr>
          <p:cNvSpPr txBox="1"/>
          <p:nvPr/>
        </p:nvSpPr>
        <p:spPr>
          <a:xfrm>
            <a:off x="4853695" y="1930465"/>
            <a:ext cx="413358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BC card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관행적으로 발급해 온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매출표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등을 회원의 선택에 따라 선별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사업을 통해 조성된 기금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억원을 환경보호에 기부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36B641-1DC6-43DF-AC0E-E341AB4FE7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9551" r="8093" b="33101"/>
          <a:stretch/>
        </p:blipFill>
        <p:spPr>
          <a:xfrm>
            <a:off x="616098" y="1883574"/>
            <a:ext cx="3734320" cy="1111685"/>
          </a:xfrm>
          <a:prstGeom prst="rect">
            <a:avLst/>
          </a:prstGeom>
        </p:spPr>
      </p:pic>
      <p:sp>
        <p:nvSpPr>
          <p:cNvPr id="20" name="자유형 4">
            <a:extLst>
              <a:ext uri="{FF2B5EF4-FFF2-40B4-BE49-F238E27FC236}">
                <a16:creationId xmlns:a16="http://schemas.microsoft.com/office/drawing/2014/main" id="{7B7F92A6-E950-477C-A3FD-613EEED08809}"/>
              </a:ext>
            </a:extLst>
          </p:cNvPr>
          <p:cNvSpPr/>
          <p:nvPr/>
        </p:nvSpPr>
        <p:spPr>
          <a:xfrm>
            <a:off x="0" y="6394728"/>
            <a:ext cx="5832942" cy="476340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81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보호 소비 실천사례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업싸이클링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(upcycling)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45984-099C-4FB7-AB11-FC21310D2715}"/>
              </a:ext>
            </a:extLst>
          </p:cNvPr>
          <p:cNvSpPr txBox="1"/>
          <p:nvPr/>
        </p:nvSpPr>
        <p:spPr>
          <a:xfrm>
            <a:off x="4710232" y="2311202"/>
            <a:ext cx="42299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프라이탁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(Freitag)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트럭의 방수 덮개 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타폴린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메신저백을 만들기 시작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수작업과 희소성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내구성 뿐만 아니라 환경보호라는 높은 가치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0FC7F2-12A3-44C4-8AD2-276972A8B365}"/>
              </a:ext>
            </a:extLst>
          </p:cNvPr>
          <p:cNvGrpSpPr/>
          <p:nvPr/>
        </p:nvGrpSpPr>
        <p:grpSpPr>
          <a:xfrm>
            <a:off x="342009" y="2302933"/>
            <a:ext cx="4229991" cy="3089545"/>
            <a:chOff x="0" y="2218732"/>
            <a:chExt cx="4651151" cy="33583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132408-5B58-42BC-B32B-FE7733723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8" t="29647" r="9286" b="29609"/>
            <a:stretch/>
          </p:blipFill>
          <p:spPr>
            <a:xfrm>
              <a:off x="0" y="4024722"/>
              <a:ext cx="4651151" cy="1552350"/>
            </a:xfrm>
            <a:prstGeom prst="rect">
              <a:avLst/>
            </a:prstGeom>
          </p:spPr>
        </p:pic>
        <p:pic>
          <p:nvPicPr>
            <p:cNvPr id="6" name="그림 5" descr="실외, 건물, 사람이(가) 표시된 사진&#10;&#10;높은 신뢰도로 생성된 설명">
              <a:extLst>
                <a:ext uri="{FF2B5EF4-FFF2-40B4-BE49-F238E27FC236}">
                  <a16:creationId xmlns:a16="http://schemas.microsoft.com/office/drawing/2014/main" id="{1E84BECE-3F7F-4506-BB8C-ED85E2E1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" y="2218732"/>
              <a:ext cx="4649796" cy="1811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25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사회 기여 소비 실천사례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DDE0-0CA1-4140-8862-1225E584631E}"/>
              </a:ext>
            </a:extLst>
          </p:cNvPr>
          <p:cNvSpPr txBox="1"/>
          <p:nvPr/>
        </p:nvSpPr>
        <p:spPr>
          <a:xfrm>
            <a:off x="628650" y="1100676"/>
            <a:ext cx="762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EF74705-1359-4EF5-BC6C-2CD6BDC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소비 시 일정 금액이 기부되는 재화 이용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D7B434-C9B5-4130-8ED3-5A896FA55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03" y="1986100"/>
            <a:ext cx="3106380" cy="3290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C70CC2-912E-48B2-BBE9-49DDBAFE0328}"/>
              </a:ext>
            </a:extLst>
          </p:cNvPr>
          <p:cNvSpPr txBox="1"/>
          <p:nvPr/>
        </p:nvSpPr>
        <p:spPr>
          <a:xfrm>
            <a:off x="811141" y="1848940"/>
            <a:ext cx="3760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CJ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미네워터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소비자가 제품의 바코드나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코드를 찍으면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소비자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CJ,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패밀리마트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원씩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기부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-2012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시행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5,700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만원  아프리카 아동 식수지원 사업에 사용 예정</a:t>
            </a:r>
            <a:b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B67CE4-B6EB-43DB-9933-6E38B74E29E4}"/>
              </a:ext>
            </a:extLst>
          </p:cNvPr>
          <p:cNvSpPr/>
          <p:nvPr/>
        </p:nvSpPr>
        <p:spPr>
          <a:xfrm>
            <a:off x="5348748" y="4709651"/>
            <a:ext cx="825909" cy="49161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2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사회 기여 소비 실천사례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DDE0-0CA1-4140-8862-1225E584631E}"/>
              </a:ext>
            </a:extLst>
          </p:cNvPr>
          <p:cNvSpPr txBox="1"/>
          <p:nvPr/>
        </p:nvSpPr>
        <p:spPr>
          <a:xfrm>
            <a:off x="628650" y="1100676"/>
            <a:ext cx="762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EF74705-1359-4EF5-BC6C-2CD6BDC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소비 시 일정 금액이 기부되는 재화 이용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70CC2-912E-48B2-BBE9-49DDBAFE0328}"/>
              </a:ext>
            </a:extLst>
          </p:cNvPr>
          <p:cNvSpPr txBox="1"/>
          <p:nvPr/>
        </p:nvSpPr>
        <p:spPr>
          <a:xfrm>
            <a:off x="682708" y="1986100"/>
            <a:ext cx="376085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피자알볼로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어깨피자</a:t>
            </a:r>
            <a:endParaRPr lang="en-US" altLang="ko-KR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어깨피자 한 판이 판매될 때 마다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적립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배달 시 불의의 사고를 당한 배달업종자</a:t>
            </a:r>
            <a:b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치료비에 쓰임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어깨쭉피자에 대한 이미지 검색결과">
            <a:extLst>
              <a:ext uri="{FF2B5EF4-FFF2-40B4-BE49-F238E27FC236}">
                <a16:creationId xmlns:a16="http://schemas.microsoft.com/office/drawing/2014/main" id="{9646D21E-7283-400C-8DEE-01A6192B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30304"/>
            <a:ext cx="4807974" cy="2963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55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사회 기여 소비 실천사례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DDE0-0CA1-4140-8862-1225E584631E}"/>
              </a:ext>
            </a:extLst>
          </p:cNvPr>
          <p:cNvSpPr txBox="1"/>
          <p:nvPr/>
        </p:nvSpPr>
        <p:spPr>
          <a:xfrm>
            <a:off x="628650" y="1100676"/>
            <a:ext cx="762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EF74705-1359-4EF5-BC6C-2CD6BDC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 시 특정 제품이 기부되는 재화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70CC2-912E-48B2-BBE9-49DDBAFE0328}"/>
              </a:ext>
            </a:extLst>
          </p:cNvPr>
          <p:cNvSpPr txBox="1"/>
          <p:nvPr/>
        </p:nvSpPr>
        <p:spPr>
          <a:xfrm>
            <a:off x="1069248" y="1672132"/>
            <a:ext cx="70055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뚜레쥬르 착한 빵 캠페인</a:t>
            </a:r>
            <a:endParaRPr lang="en-US" altLang="ko-KR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뚜레쥬르가 만든 착한 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팔릴 때 마다 하나씩 복지시설의 아동들에게 기부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농가 상생을 위해 농가와의 직거래로 수급한 신선한 재료로 제빵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FCEBF8-270D-49F5-9600-42C62920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3" y="3956950"/>
            <a:ext cx="8239433" cy="24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9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사회 기여 소비 실천사례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DDE0-0CA1-4140-8862-1225E584631E}"/>
              </a:ext>
            </a:extLst>
          </p:cNvPr>
          <p:cNvSpPr txBox="1"/>
          <p:nvPr/>
        </p:nvSpPr>
        <p:spPr>
          <a:xfrm>
            <a:off x="628650" y="1100676"/>
            <a:ext cx="762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EF74705-1359-4EF5-BC6C-2CD6BDC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공정무역 제품 소비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70CC2-912E-48B2-BBE9-49DDBAFE0328}"/>
              </a:ext>
            </a:extLst>
          </p:cNvPr>
          <p:cNvSpPr txBox="1"/>
          <p:nvPr/>
        </p:nvSpPr>
        <p:spPr>
          <a:xfrm>
            <a:off x="4847609" y="2204305"/>
            <a:ext cx="381491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사회적 기업 초콜릿 브랜드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디바인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기업 지분의 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44%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코코아 농장 농부들이 보유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절반의 판매 수익이 생산자인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농부에게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돌아감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9">
            <a:extLst>
              <a:ext uri="{FF2B5EF4-FFF2-40B4-BE49-F238E27FC236}">
                <a16:creationId xmlns:a16="http://schemas.microsoft.com/office/drawing/2014/main" id="{45AAA2AC-AF56-41EA-9AEA-8CF37C8D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6" b="16373"/>
          <a:stretch/>
        </p:blipFill>
        <p:spPr bwMode="auto">
          <a:xfrm>
            <a:off x="0" y="1861495"/>
            <a:ext cx="4572000" cy="28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사회 기여 소비 실천사례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DDE0-0CA1-4140-8862-1225E584631E}"/>
              </a:ext>
            </a:extLst>
          </p:cNvPr>
          <p:cNvSpPr txBox="1"/>
          <p:nvPr/>
        </p:nvSpPr>
        <p:spPr>
          <a:xfrm>
            <a:off x="628650" y="1100676"/>
            <a:ext cx="762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EF74705-1359-4EF5-BC6C-2CD6BDC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장애인 생산제품 구매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70CC2-912E-48B2-BBE9-49DDBAFE0328}"/>
              </a:ext>
            </a:extLst>
          </p:cNvPr>
          <p:cNvSpPr txBox="1"/>
          <p:nvPr/>
        </p:nvSpPr>
        <p:spPr>
          <a:xfrm>
            <a:off x="628648" y="4465651"/>
            <a:ext cx="78867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중증 장애인 생산품 온라인몰 </a:t>
            </a: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꿈드래</a:t>
            </a:r>
            <a:endParaRPr lang="en-US" altLang="ko-KR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노동시장 참여하기 어려운 중증 장애인들을 고용한 시설에서 만든 제품 판매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공공시설에서 우선적으로 구매하도록 하여 장애인들의 안정적 소득 보장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990AD-E8A0-4E73-B0AA-1924D595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4" t="10258" r="1628" b="6129"/>
          <a:stretch/>
        </p:blipFill>
        <p:spPr>
          <a:xfrm>
            <a:off x="1853101" y="1629100"/>
            <a:ext cx="5437797" cy="28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35D49-F022-4D68-AFA3-55D22B53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0C5B5A-8674-45E7-AE67-76F34C5B4F3C}"/>
              </a:ext>
            </a:extLst>
          </p:cNvPr>
          <p:cNvGrpSpPr/>
          <p:nvPr/>
        </p:nvGrpSpPr>
        <p:grpSpPr>
          <a:xfrm>
            <a:off x="815524" y="2541060"/>
            <a:ext cx="1757172" cy="2014596"/>
            <a:chOff x="1042665" y="2524798"/>
            <a:chExt cx="1757172" cy="20145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507D6AA-67D0-4D1F-9BA6-9F7724071505}"/>
                </a:ext>
              </a:extLst>
            </p:cNvPr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0EA454-E2DD-48D2-9223-B3FAED859565}"/>
                </a:ext>
              </a:extLst>
            </p:cNvPr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48D101-FBFD-4064-9B29-D15CF6866EEE}"/>
                </a:ext>
              </a:extLst>
            </p:cNvPr>
            <p:cNvSpPr txBox="1"/>
            <p:nvPr/>
          </p:nvSpPr>
          <p:spPr>
            <a:xfrm>
              <a:off x="1099678" y="3306488"/>
              <a:ext cx="1588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자본주의와 시장경제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개요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06845B-D7F4-4C51-A0C2-F9AB21BD6B2F}"/>
              </a:ext>
            </a:extLst>
          </p:cNvPr>
          <p:cNvGrpSpPr/>
          <p:nvPr/>
        </p:nvGrpSpPr>
        <p:grpSpPr>
          <a:xfrm>
            <a:off x="2669778" y="2541060"/>
            <a:ext cx="1863101" cy="2014596"/>
            <a:chOff x="2896915" y="2524798"/>
            <a:chExt cx="1863101" cy="201459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4491EF-A4A0-4F8C-8BD8-60F8F7F16D71}"/>
                </a:ext>
              </a:extLst>
            </p:cNvPr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506F15-F37F-4BB2-AAD0-033341EDC6E7}"/>
                </a:ext>
              </a:extLst>
            </p:cNvPr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E6F179-3D53-4F06-9A5D-1CBC7FC276BA}"/>
                </a:ext>
              </a:extLst>
            </p:cNvPr>
            <p:cNvSpPr txBox="1"/>
            <p:nvPr/>
          </p:nvSpPr>
          <p:spPr>
            <a:xfrm>
              <a:off x="2896915" y="3331700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착한 소비의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등장배경과 정의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ADF427-30AB-44B9-8CE7-4EE4627637AB}"/>
              </a:ext>
            </a:extLst>
          </p:cNvPr>
          <p:cNvGrpSpPr/>
          <p:nvPr/>
        </p:nvGrpSpPr>
        <p:grpSpPr>
          <a:xfrm>
            <a:off x="4585443" y="2535869"/>
            <a:ext cx="1877845" cy="2024987"/>
            <a:chOff x="4811255" y="2514407"/>
            <a:chExt cx="1877845" cy="202498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7A9615A-1EFC-4B9D-B142-1C07BBE5C111}"/>
                </a:ext>
              </a:extLst>
            </p:cNvPr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3080A2-B80D-4EDD-88BF-11FF1FE475DB}"/>
                </a:ext>
              </a:extLst>
            </p:cNvPr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6603F3-B312-40F4-AD7E-CE9F67520D36}"/>
                </a:ext>
              </a:extLst>
            </p:cNvPr>
            <p:cNvSpPr txBox="1"/>
            <p:nvPr/>
          </p:nvSpPr>
          <p:spPr>
            <a:xfrm>
              <a:off x="4825999" y="3358733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착한 소비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사례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E41F44-0F52-476A-82E3-ACECEB472D90}"/>
              </a:ext>
            </a:extLst>
          </p:cNvPr>
          <p:cNvGrpSpPr/>
          <p:nvPr/>
        </p:nvGrpSpPr>
        <p:grpSpPr>
          <a:xfrm>
            <a:off x="6478057" y="2541060"/>
            <a:ext cx="1877845" cy="2014596"/>
            <a:chOff x="6703869" y="2524798"/>
            <a:chExt cx="1877845" cy="201459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795977C-2591-46BD-8390-8F0C38809216}"/>
                </a:ext>
              </a:extLst>
            </p:cNvPr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03B29C-EC74-4130-B1EC-95DE5F717C17}"/>
                </a:ext>
              </a:extLst>
            </p:cNvPr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C6E268-6DED-4A65-A023-D48774E7123A}"/>
                </a:ext>
              </a:extLst>
            </p:cNvPr>
            <p:cNvSpPr txBox="1"/>
            <p:nvPr/>
          </p:nvSpPr>
          <p:spPr>
            <a:xfrm>
              <a:off x="6718613" y="3358733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착한소비의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고도 M" panose="02000503000000020004" pitchFamily="2" charset="-127"/>
                  <a:ea typeface="고도 M" panose="02000503000000020004" pitchFamily="2" charset="-127"/>
                </a:rPr>
                <a:t> 한계와 문제 해결방안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94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착한 소비 마케팅의 한계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AE26BB2-F2E7-45FC-A852-EA3240E7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151869"/>
            <a:ext cx="7886700" cy="3632388"/>
          </a:xfrm>
          <a:prstGeom prst="rect">
            <a:avLst/>
          </a:prstGeom>
        </p:spPr>
      </p:pic>
      <p:pic>
        <p:nvPicPr>
          <p:cNvPr id="6" name="그래픽 5" descr="가로 막대형 차트">
            <a:extLst>
              <a:ext uri="{FF2B5EF4-FFF2-40B4-BE49-F238E27FC236}">
                <a16:creationId xmlns:a16="http://schemas.microsoft.com/office/drawing/2014/main" id="{A38D87D4-2F6B-435C-B96D-24C9C83BB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600" y="138256"/>
            <a:ext cx="757084" cy="75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F46B7-152E-433E-AD22-313B43F6AA25}"/>
              </a:ext>
            </a:extLst>
          </p:cNvPr>
          <p:cNvSpPr txBox="1"/>
          <p:nvPr/>
        </p:nvSpPr>
        <p:spPr>
          <a:xfrm>
            <a:off x="1273769" y="2706453"/>
            <a:ext cx="40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91ECD-F2CB-4908-9668-16F37BDB14EE}"/>
              </a:ext>
            </a:extLst>
          </p:cNvPr>
          <p:cNvSpPr txBox="1"/>
          <p:nvPr/>
        </p:nvSpPr>
        <p:spPr>
          <a:xfrm>
            <a:off x="2761048" y="2706453"/>
            <a:ext cx="40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FE400-1B09-4440-95ED-5008FABB4CE3}"/>
              </a:ext>
            </a:extLst>
          </p:cNvPr>
          <p:cNvSpPr txBox="1"/>
          <p:nvPr/>
        </p:nvSpPr>
        <p:spPr>
          <a:xfrm>
            <a:off x="4248327" y="2706453"/>
            <a:ext cx="40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8105D-F5AE-4363-9CE3-019F88B5B0E1}"/>
              </a:ext>
            </a:extLst>
          </p:cNvPr>
          <p:cNvSpPr txBox="1"/>
          <p:nvPr/>
        </p:nvSpPr>
        <p:spPr>
          <a:xfrm>
            <a:off x="5723758" y="2700186"/>
            <a:ext cx="40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B30F3-827D-4CF3-90DB-87A0AF552461}"/>
              </a:ext>
            </a:extLst>
          </p:cNvPr>
          <p:cNvSpPr txBox="1"/>
          <p:nvPr/>
        </p:nvSpPr>
        <p:spPr>
          <a:xfrm>
            <a:off x="7193095" y="2706453"/>
            <a:ext cx="40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ACF4E-53EE-4DBC-8F90-DE39C3BB1B44}"/>
              </a:ext>
            </a:extLst>
          </p:cNvPr>
          <p:cNvSpPr txBox="1"/>
          <p:nvPr/>
        </p:nvSpPr>
        <p:spPr>
          <a:xfrm>
            <a:off x="740229" y="499872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③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착한 소비로 인한 도움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혜택이 전달 되는 과정 가시화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2BF7B-6ED6-4DF0-9E3B-7F365023F2AB}"/>
              </a:ext>
            </a:extLst>
          </p:cNvPr>
          <p:cNvSpPr txBox="1"/>
          <p:nvPr/>
        </p:nvSpPr>
        <p:spPr>
          <a:xfrm>
            <a:off x="742221" y="5521465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④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착한 소비 마케팅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오남용 방지를 위한 제도 구축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7DF953-ED97-43EE-93E6-1FF890F21614}"/>
              </a:ext>
            </a:extLst>
          </p:cNvPr>
          <p:cNvSpPr/>
          <p:nvPr/>
        </p:nvSpPr>
        <p:spPr>
          <a:xfrm>
            <a:off x="830317" y="1061545"/>
            <a:ext cx="4403835" cy="344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D4ED40-91AB-4B0B-8831-36E61D8BE352}"/>
              </a:ext>
            </a:extLst>
          </p:cNvPr>
          <p:cNvSpPr/>
          <p:nvPr/>
        </p:nvSpPr>
        <p:spPr>
          <a:xfrm>
            <a:off x="5332610" y="1678924"/>
            <a:ext cx="3182740" cy="275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pc="-150" dirty="0"/>
              <a:t>해결방법</a:t>
            </a:r>
            <a:r>
              <a:rPr lang="en-US" altLang="ko-KR" spc="-150" dirty="0"/>
              <a:t>1 </a:t>
            </a:r>
            <a:r>
              <a:rPr lang="ko-KR" altLang="en-US" spc="-150" dirty="0"/>
              <a:t>정부주도 착한 소비 활성화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A667BE-AACD-44A1-BB62-9B866BD5B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1" b="89925" l="7286" r="90000">
                        <a14:foregroundMark x1="15286" y1="13433" x2="8714" y2="34701"/>
                        <a14:foregroundMark x1="8714" y1="34701" x2="7286" y2="46642"/>
                        <a14:foregroundMark x1="71857" y1="16418" x2="78143" y2="12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05" y="1517570"/>
            <a:ext cx="5159726" cy="1975438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168B038-CF52-4022-A194-1BF9A7F9150C}"/>
              </a:ext>
            </a:extLst>
          </p:cNvPr>
          <p:cNvSpPr txBox="1">
            <a:spLocks/>
          </p:cNvSpPr>
          <p:nvPr/>
        </p:nvSpPr>
        <p:spPr>
          <a:xfrm>
            <a:off x="481473" y="941584"/>
            <a:ext cx="8181053" cy="537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환경마크 활성화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F29E0-F207-4E94-866E-08B060882599}"/>
              </a:ext>
            </a:extLst>
          </p:cNvPr>
          <p:cNvSpPr txBox="1"/>
          <p:nvPr/>
        </p:nvSpPr>
        <p:spPr>
          <a:xfrm>
            <a:off x="5791310" y="1710848"/>
            <a:ext cx="28712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제품의 환경성을 개선한 경우 </a:t>
            </a:r>
            <a:r>
              <a:rPr lang="ko-KR" altLang="en-US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환경마크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표시하여 소비자들에게 정보제공</a:t>
            </a:r>
          </a:p>
        </p:txBody>
      </p:sp>
      <p:pic>
        <p:nvPicPr>
          <p:cNvPr id="1026" name="Picture 2" descr="그린카드에 대한 이미지 검색결과">
            <a:extLst>
              <a:ext uri="{FF2B5EF4-FFF2-40B4-BE49-F238E27FC236}">
                <a16:creationId xmlns:a16="http://schemas.microsoft.com/office/drawing/2014/main" id="{63BC537D-F2AC-46F5-8157-0993AC39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85" y="4242359"/>
            <a:ext cx="2858460" cy="18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6ADE3-7ED5-4D02-9451-B4882BDA3067}"/>
              </a:ext>
            </a:extLst>
          </p:cNvPr>
          <p:cNvSpPr txBox="1"/>
          <p:nvPr/>
        </p:nvSpPr>
        <p:spPr>
          <a:xfrm>
            <a:off x="546354" y="3493008"/>
            <a:ext cx="628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그린카드 사용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에코머니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7DDA0-72CD-46C0-AAC4-AF0F8C7E870E}"/>
              </a:ext>
            </a:extLst>
          </p:cNvPr>
          <p:cNvSpPr txBox="1"/>
          <p:nvPr/>
        </p:nvSpPr>
        <p:spPr>
          <a:xfrm>
            <a:off x="5459841" y="4068994"/>
            <a:ext cx="3267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친환경 인증 제품이나 제휴가맹점 이용 시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에코머니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적립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문화시설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레져시설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할인 혜택</a:t>
            </a:r>
          </a:p>
        </p:txBody>
      </p:sp>
    </p:spTree>
    <p:extLst>
      <p:ext uri="{BB962C8B-B14F-4D97-AF65-F5344CB8AC3E}">
        <p14:creationId xmlns:p14="http://schemas.microsoft.com/office/powerpoint/2010/main" val="356686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해결방법 </a:t>
            </a:r>
            <a:r>
              <a:rPr lang="en-US" altLang="ko-KR" dirty="0"/>
              <a:t>2 </a:t>
            </a:r>
            <a:r>
              <a:rPr lang="ko-KR" altLang="en-US" dirty="0"/>
              <a:t>착한 제품 레벨 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온라인 몰 전용 착한 소비 도움 서비스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9DA19-F386-44BA-BD38-F31B5AFAF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44583"/>
            <a:ext cx="6509385" cy="4402728"/>
          </a:xfrm>
          <a:prstGeom prst="rect">
            <a:avLst/>
          </a:prstGeom>
        </p:spPr>
      </p:pic>
      <p:sp>
        <p:nvSpPr>
          <p:cNvPr id="8" name="별: 꼭짓점 8개 7">
            <a:extLst>
              <a:ext uri="{FF2B5EF4-FFF2-40B4-BE49-F238E27FC236}">
                <a16:creationId xmlns:a16="http://schemas.microsoft.com/office/drawing/2014/main" id="{5D77803E-6A37-4625-80D7-96775E967A38}"/>
              </a:ext>
            </a:extLst>
          </p:cNvPr>
          <p:cNvSpPr/>
          <p:nvPr/>
        </p:nvSpPr>
        <p:spPr>
          <a:xfrm>
            <a:off x="3319272" y="4837176"/>
            <a:ext cx="731520" cy="722376"/>
          </a:xfrm>
          <a:prstGeom prst="star8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92648-A8A5-45A0-9E94-981C0C5B29EF}"/>
              </a:ext>
            </a:extLst>
          </p:cNvPr>
          <p:cNvSpPr/>
          <p:nvPr/>
        </p:nvSpPr>
        <p:spPr>
          <a:xfrm flipH="1">
            <a:off x="3319272" y="4936754"/>
            <a:ext cx="7315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8.5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별: 꼭짓점 8개 9">
            <a:extLst>
              <a:ext uri="{FF2B5EF4-FFF2-40B4-BE49-F238E27FC236}">
                <a16:creationId xmlns:a16="http://schemas.microsoft.com/office/drawing/2014/main" id="{D313CC77-7661-475A-BAF5-1EE094003CFC}"/>
              </a:ext>
            </a:extLst>
          </p:cNvPr>
          <p:cNvSpPr/>
          <p:nvPr/>
        </p:nvSpPr>
        <p:spPr>
          <a:xfrm>
            <a:off x="7744206" y="1966343"/>
            <a:ext cx="771144" cy="807720"/>
          </a:xfrm>
          <a:prstGeom prst="star8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별: 꼭짓점 8개 10">
            <a:extLst>
              <a:ext uri="{FF2B5EF4-FFF2-40B4-BE49-F238E27FC236}">
                <a16:creationId xmlns:a16="http://schemas.microsoft.com/office/drawing/2014/main" id="{62AF3FD7-45E2-453E-BE96-845565361DF6}"/>
              </a:ext>
            </a:extLst>
          </p:cNvPr>
          <p:cNvSpPr/>
          <p:nvPr/>
        </p:nvSpPr>
        <p:spPr>
          <a:xfrm>
            <a:off x="7744206" y="3391474"/>
            <a:ext cx="771144" cy="807720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별: 꼭짓점 8개 11">
            <a:extLst>
              <a:ext uri="{FF2B5EF4-FFF2-40B4-BE49-F238E27FC236}">
                <a16:creationId xmlns:a16="http://schemas.microsoft.com/office/drawing/2014/main" id="{96FED9ED-9349-4E46-B6EA-CAB2E05E95FE}"/>
              </a:ext>
            </a:extLst>
          </p:cNvPr>
          <p:cNvSpPr/>
          <p:nvPr/>
        </p:nvSpPr>
        <p:spPr>
          <a:xfrm>
            <a:off x="7744206" y="4751832"/>
            <a:ext cx="771144" cy="807720"/>
          </a:xfrm>
          <a:prstGeom prst="star8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27F3A-C3D2-4DA3-86F7-D962AA055910}"/>
              </a:ext>
            </a:extLst>
          </p:cNvPr>
          <p:cNvSpPr/>
          <p:nvPr/>
        </p:nvSpPr>
        <p:spPr>
          <a:xfrm flipH="1">
            <a:off x="7772400" y="3534674"/>
            <a:ext cx="728472" cy="5344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4.5</a:t>
            </a:r>
            <a:endParaRPr lang="ko-KR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2BF4D-1477-4FE7-B899-1D2289BF5C54}"/>
              </a:ext>
            </a:extLst>
          </p:cNvPr>
          <p:cNvSpPr/>
          <p:nvPr/>
        </p:nvSpPr>
        <p:spPr>
          <a:xfrm flipH="1">
            <a:off x="7783830" y="4894082"/>
            <a:ext cx="7315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8.5</a:t>
            </a:r>
            <a:endParaRPr lang="ko-KR" alt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A07EDC-835F-4B6F-B3E5-F435C5008488}"/>
              </a:ext>
            </a:extLst>
          </p:cNvPr>
          <p:cNvSpPr/>
          <p:nvPr/>
        </p:nvSpPr>
        <p:spPr>
          <a:xfrm>
            <a:off x="7815878" y="2107530"/>
            <a:ext cx="64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1.5</a:t>
            </a:r>
          </a:p>
        </p:txBody>
      </p:sp>
      <p:grpSp>
        <p:nvGrpSpPr>
          <p:cNvPr id="60" name="Trial Note">
            <a:extLst>
              <a:ext uri="{FF2B5EF4-FFF2-40B4-BE49-F238E27FC236}">
                <a16:creationId xmlns:a16="http://schemas.microsoft.com/office/drawing/2014/main" id="{8C6184BC-CD45-416D-938A-DBC5B4016F4E}"/>
              </a:ext>
            </a:extLst>
          </p:cNvPr>
          <p:cNvGrpSpPr/>
          <p:nvPr/>
        </p:nvGrpSpPr>
        <p:grpSpPr>
          <a:xfrm>
            <a:off x="3051175" y="2940844"/>
            <a:ext cx="3041650" cy="976313"/>
            <a:chOff x="3052763" y="3743326"/>
            <a:chExt cx="3041650" cy="976313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id="{709BEB0A-EAED-4FF2-BBCC-3618A7E36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3743326"/>
              <a:ext cx="3041650" cy="976313"/>
            </a:xfrm>
            <a:prstGeom prst="rect">
              <a:avLst/>
            </a:prstGeom>
            <a:solidFill>
              <a:srgbClr val="F0623E"/>
            </a:solidFill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2" name="Shopping Cart Icon">
              <a:extLst>
                <a:ext uri="{FF2B5EF4-FFF2-40B4-BE49-F238E27FC236}">
                  <a16:creationId xmlns:a16="http://schemas.microsoft.com/office/drawing/2014/main" id="{5004301C-F8B2-4A75-B70A-CEA43280A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7238" y="3998120"/>
              <a:ext cx="441325" cy="441325"/>
            </a:xfrm>
            <a:custGeom>
              <a:avLst/>
              <a:gdLst>
                <a:gd name="T0" fmla="*/ 611 w 1224"/>
                <a:gd name="T1" fmla="*/ 0 h 1226"/>
                <a:gd name="T2" fmla="*/ 0 w 1224"/>
                <a:gd name="T3" fmla="*/ 613 h 1226"/>
                <a:gd name="T4" fmla="*/ 611 w 1224"/>
                <a:gd name="T5" fmla="*/ 1226 h 1226"/>
                <a:gd name="T6" fmla="*/ 1224 w 1224"/>
                <a:gd name="T7" fmla="*/ 613 h 1226"/>
                <a:gd name="T8" fmla="*/ 611 w 1224"/>
                <a:gd name="T9" fmla="*/ 0 h 1226"/>
                <a:gd name="T10" fmla="*/ 611 w 1224"/>
                <a:gd name="T11" fmla="*/ 35 h 1226"/>
                <a:gd name="T12" fmla="*/ 1191 w 1224"/>
                <a:gd name="T13" fmla="*/ 613 h 1226"/>
                <a:gd name="T14" fmla="*/ 611 w 1224"/>
                <a:gd name="T15" fmla="*/ 1193 h 1226"/>
                <a:gd name="T16" fmla="*/ 33 w 1224"/>
                <a:gd name="T17" fmla="*/ 613 h 1226"/>
                <a:gd name="T18" fmla="*/ 611 w 1224"/>
                <a:gd name="T19" fmla="*/ 35 h 1226"/>
                <a:gd name="T20" fmla="*/ 250 w 1224"/>
                <a:gd name="T21" fmla="*/ 338 h 1226"/>
                <a:gd name="T22" fmla="*/ 230 w 1224"/>
                <a:gd name="T23" fmla="*/ 355 h 1226"/>
                <a:gd name="T24" fmla="*/ 250 w 1224"/>
                <a:gd name="T25" fmla="*/ 372 h 1226"/>
                <a:gd name="T26" fmla="*/ 346 w 1224"/>
                <a:gd name="T27" fmla="*/ 372 h 1226"/>
                <a:gd name="T28" fmla="*/ 478 w 1224"/>
                <a:gd name="T29" fmla="*/ 695 h 1226"/>
                <a:gd name="T30" fmla="*/ 493 w 1224"/>
                <a:gd name="T31" fmla="*/ 706 h 1226"/>
                <a:gd name="T32" fmla="*/ 795 w 1224"/>
                <a:gd name="T33" fmla="*/ 706 h 1226"/>
                <a:gd name="T34" fmla="*/ 814 w 1224"/>
                <a:gd name="T35" fmla="*/ 689 h 1226"/>
                <a:gd name="T36" fmla="*/ 795 w 1224"/>
                <a:gd name="T37" fmla="*/ 672 h 1226"/>
                <a:gd name="T38" fmla="*/ 504 w 1224"/>
                <a:gd name="T39" fmla="*/ 672 h 1226"/>
                <a:gd name="T40" fmla="*/ 486 w 1224"/>
                <a:gd name="T41" fmla="*/ 626 h 1226"/>
                <a:gd name="T42" fmla="*/ 825 w 1224"/>
                <a:gd name="T43" fmla="*/ 626 h 1226"/>
                <a:gd name="T44" fmla="*/ 845 w 1224"/>
                <a:gd name="T45" fmla="*/ 610 h 1226"/>
                <a:gd name="T46" fmla="*/ 825 w 1224"/>
                <a:gd name="T47" fmla="*/ 593 h 1226"/>
                <a:gd name="T48" fmla="*/ 472 w 1224"/>
                <a:gd name="T49" fmla="*/ 593 h 1226"/>
                <a:gd name="T50" fmla="*/ 453 w 1224"/>
                <a:gd name="T51" fmla="*/ 547 h 1226"/>
                <a:gd name="T52" fmla="*/ 858 w 1224"/>
                <a:gd name="T53" fmla="*/ 547 h 1226"/>
                <a:gd name="T54" fmla="*/ 878 w 1224"/>
                <a:gd name="T55" fmla="*/ 530 h 1226"/>
                <a:gd name="T56" fmla="*/ 858 w 1224"/>
                <a:gd name="T57" fmla="*/ 514 h 1226"/>
                <a:gd name="T58" fmla="*/ 439 w 1224"/>
                <a:gd name="T59" fmla="*/ 514 h 1226"/>
                <a:gd name="T60" fmla="*/ 421 w 1224"/>
                <a:gd name="T61" fmla="*/ 469 h 1226"/>
                <a:gd name="T62" fmla="*/ 891 w 1224"/>
                <a:gd name="T63" fmla="*/ 469 h 1226"/>
                <a:gd name="T64" fmla="*/ 907 w 1224"/>
                <a:gd name="T65" fmla="*/ 452 h 1226"/>
                <a:gd name="T66" fmla="*/ 891 w 1224"/>
                <a:gd name="T67" fmla="*/ 434 h 1226"/>
                <a:gd name="T68" fmla="*/ 407 w 1224"/>
                <a:gd name="T69" fmla="*/ 434 h 1226"/>
                <a:gd name="T70" fmla="*/ 372 w 1224"/>
                <a:gd name="T71" fmla="*/ 349 h 1226"/>
                <a:gd name="T72" fmla="*/ 357 w 1224"/>
                <a:gd name="T73" fmla="*/ 338 h 1226"/>
                <a:gd name="T74" fmla="*/ 250 w 1224"/>
                <a:gd name="T75" fmla="*/ 338 h 1226"/>
                <a:gd name="T76" fmla="*/ 810 w 1224"/>
                <a:gd name="T77" fmla="*/ 754 h 1226"/>
                <a:gd name="T78" fmla="*/ 743 w 1224"/>
                <a:gd name="T79" fmla="*/ 822 h 1226"/>
                <a:gd name="T80" fmla="*/ 810 w 1224"/>
                <a:gd name="T81" fmla="*/ 890 h 1226"/>
                <a:gd name="T82" fmla="*/ 878 w 1224"/>
                <a:gd name="T83" fmla="*/ 822 h 1226"/>
                <a:gd name="T84" fmla="*/ 810 w 1224"/>
                <a:gd name="T85" fmla="*/ 754 h 1226"/>
                <a:gd name="T86" fmla="*/ 485 w 1224"/>
                <a:gd name="T87" fmla="*/ 756 h 1226"/>
                <a:gd name="T88" fmla="*/ 417 w 1224"/>
                <a:gd name="T89" fmla="*/ 824 h 1226"/>
                <a:gd name="T90" fmla="*/ 485 w 1224"/>
                <a:gd name="T91" fmla="*/ 891 h 1226"/>
                <a:gd name="T92" fmla="*/ 553 w 1224"/>
                <a:gd name="T93" fmla="*/ 824 h 1226"/>
                <a:gd name="T94" fmla="*/ 485 w 1224"/>
                <a:gd name="T95" fmla="*/ 756 h 1226"/>
                <a:gd name="T96" fmla="*/ 810 w 1224"/>
                <a:gd name="T97" fmla="*/ 789 h 1226"/>
                <a:gd name="T98" fmla="*/ 844 w 1224"/>
                <a:gd name="T99" fmla="*/ 822 h 1226"/>
                <a:gd name="T100" fmla="*/ 810 w 1224"/>
                <a:gd name="T101" fmla="*/ 856 h 1226"/>
                <a:gd name="T102" fmla="*/ 776 w 1224"/>
                <a:gd name="T103" fmla="*/ 822 h 1226"/>
                <a:gd name="T104" fmla="*/ 810 w 1224"/>
                <a:gd name="T105" fmla="*/ 789 h 1226"/>
                <a:gd name="T106" fmla="*/ 485 w 1224"/>
                <a:gd name="T107" fmla="*/ 790 h 1226"/>
                <a:gd name="T108" fmla="*/ 519 w 1224"/>
                <a:gd name="T109" fmla="*/ 824 h 1226"/>
                <a:gd name="T110" fmla="*/ 485 w 1224"/>
                <a:gd name="T111" fmla="*/ 857 h 1226"/>
                <a:gd name="T112" fmla="*/ 452 w 1224"/>
                <a:gd name="T113" fmla="*/ 824 h 1226"/>
                <a:gd name="T114" fmla="*/ 485 w 1224"/>
                <a:gd name="T115" fmla="*/ 79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4" h="1226">
                  <a:moveTo>
                    <a:pt x="611" y="0"/>
                  </a:moveTo>
                  <a:cubicBezTo>
                    <a:pt x="273" y="0"/>
                    <a:pt x="0" y="275"/>
                    <a:pt x="0" y="613"/>
                  </a:cubicBezTo>
                  <a:cubicBezTo>
                    <a:pt x="0" y="951"/>
                    <a:pt x="273" y="1226"/>
                    <a:pt x="611" y="1226"/>
                  </a:cubicBezTo>
                  <a:cubicBezTo>
                    <a:pt x="949" y="1226"/>
                    <a:pt x="1224" y="951"/>
                    <a:pt x="1224" y="613"/>
                  </a:cubicBezTo>
                  <a:cubicBezTo>
                    <a:pt x="1224" y="275"/>
                    <a:pt x="949" y="0"/>
                    <a:pt x="611" y="0"/>
                  </a:cubicBezTo>
                  <a:close/>
                  <a:moveTo>
                    <a:pt x="611" y="35"/>
                  </a:moveTo>
                  <a:cubicBezTo>
                    <a:pt x="931" y="35"/>
                    <a:pt x="1191" y="293"/>
                    <a:pt x="1191" y="613"/>
                  </a:cubicBezTo>
                  <a:cubicBezTo>
                    <a:pt x="1191" y="933"/>
                    <a:pt x="931" y="1193"/>
                    <a:pt x="611" y="1193"/>
                  </a:cubicBezTo>
                  <a:cubicBezTo>
                    <a:pt x="291" y="1193"/>
                    <a:pt x="33" y="933"/>
                    <a:pt x="33" y="613"/>
                  </a:cubicBezTo>
                  <a:cubicBezTo>
                    <a:pt x="33" y="293"/>
                    <a:pt x="291" y="35"/>
                    <a:pt x="611" y="35"/>
                  </a:cubicBezTo>
                  <a:close/>
                  <a:moveTo>
                    <a:pt x="250" y="338"/>
                  </a:moveTo>
                  <a:cubicBezTo>
                    <a:pt x="238" y="338"/>
                    <a:pt x="230" y="345"/>
                    <a:pt x="230" y="355"/>
                  </a:cubicBezTo>
                  <a:cubicBezTo>
                    <a:pt x="230" y="364"/>
                    <a:pt x="236" y="372"/>
                    <a:pt x="250" y="372"/>
                  </a:cubicBezTo>
                  <a:lnTo>
                    <a:pt x="346" y="372"/>
                  </a:lnTo>
                  <a:lnTo>
                    <a:pt x="478" y="695"/>
                  </a:lnTo>
                  <a:cubicBezTo>
                    <a:pt x="480" y="701"/>
                    <a:pt x="487" y="706"/>
                    <a:pt x="493" y="706"/>
                  </a:cubicBezTo>
                  <a:lnTo>
                    <a:pt x="795" y="706"/>
                  </a:lnTo>
                  <a:cubicBezTo>
                    <a:pt x="804" y="707"/>
                    <a:pt x="814" y="699"/>
                    <a:pt x="814" y="689"/>
                  </a:cubicBezTo>
                  <a:cubicBezTo>
                    <a:pt x="814" y="679"/>
                    <a:pt x="804" y="671"/>
                    <a:pt x="795" y="672"/>
                  </a:cubicBezTo>
                  <a:lnTo>
                    <a:pt x="504" y="672"/>
                  </a:lnTo>
                  <a:lnTo>
                    <a:pt x="486" y="626"/>
                  </a:lnTo>
                  <a:lnTo>
                    <a:pt x="825" y="626"/>
                  </a:lnTo>
                  <a:cubicBezTo>
                    <a:pt x="835" y="628"/>
                    <a:pt x="845" y="619"/>
                    <a:pt x="845" y="610"/>
                  </a:cubicBezTo>
                  <a:cubicBezTo>
                    <a:pt x="845" y="600"/>
                    <a:pt x="835" y="591"/>
                    <a:pt x="825" y="593"/>
                  </a:cubicBezTo>
                  <a:lnTo>
                    <a:pt x="472" y="593"/>
                  </a:lnTo>
                  <a:lnTo>
                    <a:pt x="453" y="547"/>
                  </a:lnTo>
                  <a:lnTo>
                    <a:pt x="858" y="547"/>
                  </a:lnTo>
                  <a:cubicBezTo>
                    <a:pt x="868" y="548"/>
                    <a:pt x="878" y="540"/>
                    <a:pt x="878" y="530"/>
                  </a:cubicBezTo>
                  <a:cubicBezTo>
                    <a:pt x="878" y="521"/>
                    <a:pt x="868" y="512"/>
                    <a:pt x="858" y="514"/>
                  </a:cubicBezTo>
                  <a:lnTo>
                    <a:pt x="439" y="514"/>
                  </a:lnTo>
                  <a:lnTo>
                    <a:pt x="421" y="469"/>
                  </a:lnTo>
                  <a:lnTo>
                    <a:pt x="891" y="469"/>
                  </a:lnTo>
                  <a:cubicBezTo>
                    <a:pt x="900" y="469"/>
                    <a:pt x="907" y="461"/>
                    <a:pt x="907" y="452"/>
                  </a:cubicBezTo>
                  <a:cubicBezTo>
                    <a:pt x="907" y="443"/>
                    <a:pt x="900" y="434"/>
                    <a:pt x="891" y="434"/>
                  </a:cubicBezTo>
                  <a:lnTo>
                    <a:pt x="407" y="434"/>
                  </a:lnTo>
                  <a:lnTo>
                    <a:pt x="372" y="349"/>
                  </a:lnTo>
                  <a:cubicBezTo>
                    <a:pt x="370" y="343"/>
                    <a:pt x="364" y="338"/>
                    <a:pt x="357" y="338"/>
                  </a:cubicBezTo>
                  <a:cubicBezTo>
                    <a:pt x="320" y="338"/>
                    <a:pt x="261" y="338"/>
                    <a:pt x="250" y="338"/>
                  </a:cubicBezTo>
                  <a:close/>
                  <a:moveTo>
                    <a:pt x="810" y="754"/>
                  </a:moveTo>
                  <a:cubicBezTo>
                    <a:pt x="772" y="754"/>
                    <a:pt x="743" y="785"/>
                    <a:pt x="743" y="822"/>
                  </a:cubicBezTo>
                  <a:cubicBezTo>
                    <a:pt x="743" y="859"/>
                    <a:pt x="772" y="890"/>
                    <a:pt x="810" y="890"/>
                  </a:cubicBezTo>
                  <a:cubicBezTo>
                    <a:pt x="847" y="890"/>
                    <a:pt x="878" y="859"/>
                    <a:pt x="878" y="822"/>
                  </a:cubicBezTo>
                  <a:cubicBezTo>
                    <a:pt x="878" y="785"/>
                    <a:pt x="847" y="754"/>
                    <a:pt x="810" y="754"/>
                  </a:cubicBezTo>
                  <a:close/>
                  <a:moveTo>
                    <a:pt x="485" y="756"/>
                  </a:moveTo>
                  <a:cubicBezTo>
                    <a:pt x="448" y="756"/>
                    <a:pt x="417" y="787"/>
                    <a:pt x="417" y="824"/>
                  </a:cubicBezTo>
                  <a:cubicBezTo>
                    <a:pt x="417" y="861"/>
                    <a:pt x="448" y="891"/>
                    <a:pt x="485" y="891"/>
                  </a:cubicBezTo>
                  <a:cubicBezTo>
                    <a:pt x="522" y="891"/>
                    <a:pt x="553" y="861"/>
                    <a:pt x="553" y="824"/>
                  </a:cubicBezTo>
                  <a:cubicBezTo>
                    <a:pt x="553" y="787"/>
                    <a:pt x="522" y="756"/>
                    <a:pt x="485" y="756"/>
                  </a:cubicBezTo>
                  <a:close/>
                  <a:moveTo>
                    <a:pt x="810" y="789"/>
                  </a:moveTo>
                  <a:cubicBezTo>
                    <a:pt x="828" y="789"/>
                    <a:pt x="844" y="803"/>
                    <a:pt x="844" y="822"/>
                  </a:cubicBezTo>
                  <a:cubicBezTo>
                    <a:pt x="844" y="841"/>
                    <a:pt x="828" y="856"/>
                    <a:pt x="810" y="856"/>
                  </a:cubicBezTo>
                  <a:cubicBezTo>
                    <a:pt x="791" y="856"/>
                    <a:pt x="776" y="841"/>
                    <a:pt x="776" y="822"/>
                  </a:cubicBezTo>
                  <a:cubicBezTo>
                    <a:pt x="776" y="803"/>
                    <a:pt x="791" y="789"/>
                    <a:pt x="810" y="789"/>
                  </a:cubicBezTo>
                  <a:close/>
                  <a:moveTo>
                    <a:pt x="485" y="790"/>
                  </a:moveTo>
                  <a:cubicBezTo>
                    <a:pt x="504" y="790"/>
                    <a:pt x="519" y="805"/>
                    <a:pt x="519" y="824"/>
                  </a:cubicBezTo>
                  <a:cubicBezTo>
                    <a:pt x="519" y="843"/>
                    <a:pt x="504" y="857"/>
                    <a:pt x="485" y="857"/>
                  </a:cubicBezTo>
                  <a:cubicBezTo>
                    <a:pt x="466" y="857"/>
                    <a:pt x="452" y="843"/>
                    <a:pt x="452" y="824"/>
                  </a:cubicBezTo>
                  <a:cubicBezTo>
                    <a:pt x="452" y="805"/>
                    <a:pt x="466" y="790"/>
                    <a:pt x="485" y="79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3" name="Message">
              <a:extLst>
                <a:ext uri="{FF2B5EF4-FFF2-40B4-BE49-F238E27FC236}">
                  <a16:creationId xmlns:a16="http://schemas.microsoft.com/office/drawing/2014/main" id="{047D070D-0AF8-4EE7-B1B0-5ACD9B3B6DAB}"/>
                </a:ext>
              </a:extLst>
            </p:cNvPr>
            <p:cNvGrpSpPr/>
            <p:nvPr/>
          </p:nvGrpSpPr>
          <p:grpSpPr>
            <a:xfrm>
              <a:off x="3812679" y="3861955"/>
              <a:ext cx="2126585" cy="688250"/>
              <a:chOff x="3806327" y="3857210"/>
              <a:chExt cx="2126585" cy="688250"/>
            </a:xfrm>
          </p:grpSpPr>
          <p:sp>
            <p:nvSpPr>
              <p:cNvPr id="64" name="Title">
                <a:extLst>
                  <a:ext uri="{FF2B5EF4-FFF2-40B4-BE49-F238E27FC236}">
                    <a16:creationId xmlns:a16="http://schemas.microsoft.com/office/drawing/2014/main" id="{2186EE71-6A5F-4B34-A8F5-0065A2F47393}"/>
                  </a:ext>
                </a:extLst>
              </p:cNvPr>
              <p:cNvSpPr txBox="1"/>
              <p:nvPr/>
            </p:nvSpPr>
            <p:spPr>
              <a:xfrm>
                <a:off x="3806327" y="3857210"/>
                <a:ext cx="19806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rgbClr val="FFFFF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Full Version Required</a:t>
                </a:r>
              </a:p>
            </p:txBody>
          </p:sp>
          <p:sp>
            <p:nvSpPr>
              <p:cNvPr id="65" name="Body">
                <a:extLst>
                  <a:ext uri="{FF2B5EF4-FFF2-40B4-BE49-F238E27FC236}">
                    <a16:creationId xmlns:a16="http://schemas.microsoft.com/office/drawing/2014/main" id="{EF3025F6-1B72-45B3-8712-D2805F479118}"/>
                  </a:ext>
                </a:extLst>
              </p:cNvPr>
              <p:cNvSpPr txBox="1"/>
              <p:nvPr/>
            </p:nvSpPr>
            <p:spPr>
              <a:xfrm>
                <a:off x="3806327" y="4145350"/>
                <a:ext cx="212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0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Please purchase the full version to get access to this shape.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695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해결방법 </a:t>
            </a:r>
            <a:r>
              <a:rPr lang="en-US" altLang="ko-KR" dirty="0"/>
              <a:t>3 </a:t>
            </a:r>
            <a:r>
              <a:rPr lang="ko-KR" altLang="en-US" dirty="0"/>
              <a:t>제품 생산과정 공개 어플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2247"/>
            <a:ext cx="7886700" cy="5234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성분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 방식 명세한 어플 개발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20FA6-CBAA-489F-9DC3-A742DB2534CC}"/>
              </a:ext>
            </a:extLst>
          </p:cNvPr>
          <p:cNvSpPr txBox="1"/>
          <p:nvPr/>
        </p:nvSpPr>
        <p:spPr>
          <a:xfrm>
            <a:off x="628650" y="5624751"/>
            <a:ext cx="339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화장품 검색 시 위험성분과 후기를 알려주는 어플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화해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Smartphone">
            <a:extLst>
              <a:ext uri="{FF2B5EF4-FFF2-40B4-BE49-F238E27FC236}">
                <a16:creationId xmlns:a16="http://schemas.microsoft.com/office/drawing/2014/main" id="{FE0CB2C9-3666-4DB8-A402-7D3B04EA31B9}"/>
              </a:ext>
            </a:extLst>
          </p:cNvPr>
          <p:cNvGrpSpPr>
            <a:grpSpLocks noChangeAspect="1"/>
          </p:cNvGrpSpPr>
          <p:nvPr/>
        </p:nvGrpSpPr>
        <p:grpSpPr>
          <a:xfrm>
            <a:off x="1086401" y="1450757"/>
            <a:ext cx="2108744" cy="4133139"/>
            <a:chOff x="9165945" y="1228296"/>
            <a:chExt cx="2479208" cy="4859248"/>
          </a:xfrm>
        </p:grpSpPr>
        <p:sp>
          <p:nvSpPr>
            <p:cNvPr id="9" name="Case">
              <a:extLst>
                <a:ext uri="{FF2B5EF4-FFF2-40B4-BE49-F238E27FC236}">
                  <a16:creationId xmlns:a16="http://schemas.microsoft.com/office/drawing/2014/main" id="{E537F4A2-B0AA-492F-B697-282585323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Button">
              <a:extLst>
                <a:ext uri="{FF2B5EF4-FFF2-40B4-BE49-F238E27FC236}">
                  <a16:creationId xmlns:a16="http://schemas.microsoft.com/office/drawing/2014/main" id="{E6364446-E5AD-42F0-8457-6EFAFEC0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Camera">
              <a:extLst>
                <a:ext uri="{FF2B5EF4-FFF2-40B4-BE49-F238E27FC236}">
                  <a16:creationId xmlns:a16="http://schemas.microsoft.com/office/drawing/2014/main" id="{537894FF-BA54-49FD-BF25-F16208DB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Speaker">
              <a:extLst>
                <a:ext uri="{FF2B5EF4-FFF2-40B4-BE49-F238E27FC236}">
                  <a16:creationId xmlns:a16="http://schemas.microsoft.com/office/drawing/2014/main" id="{3FE99BE9-F002-4DDD-8875-4B88FA7E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Display">
              <a:extLst>
                <a:ext uri="{FF2B5EF4-FFF2-40B4-BE49-F238E27FC236}">
                  <a16:creationId xmlns:a16="http://schemas.microsoft.com/office/drawing/2014/main" id="{DC2CF054-BBD1-436D-8EAE-845D9F4F4C3C}"/>
                </a:ext>
              </a:extLst>
            </p:cNvPr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050" name="Picture 2" descr="화해 어플에 대한 이미지 검색결과">
            <a:extLst>
              <a:ext uri="{FF2B5EF4-FFF2-40B4-BE49-F238E27FC236}">
                <a16:creationId xmlns:a16="http://schemas.microsoft.com/office/drawing/2014/main" id="{D8637409-A091-4727-BBBA-44E33FDE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10" y="1810512"/>
            <a:ext cx="1929972" cy="3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Smartphone">
            <a:extLst>
              <a:ext uri="{FF2B5EF4-FFF2-40B4-BE49-F238E27FC236}">
                <a16:creationId xmlns:a16="http://schemas.microsoft.com/office/drawing/2014/main" id="{24DF6105-D6E5-42AC-B1A8-C0AAC3F0DF98}"/>
              </a:ext>
            </a:extLst>
          </p:cNvPr>
          <p:cNvGrpSpPr>
            <a:grpSpLocks noChangeAspect="1"/>
          </p:cNvGrpSpPr>
          <p:nvPr/>
        </p:nvGrpSpPr>
        <p:grpSpPr>
          <a:xfrm>
            <a:off x="5934244" y="1450756"/>
            <a:ext cx="2108744" cy="4133139"/>
            <a:chOff x="9165945" y="1228296"/>
            <a:chExt cx="2479208" cy="4859248"/>
          </a:xfrm>
          <a:noFill/>
        </p:grpSpPr>
        <p:sp>
          <p:nvSpPr>
            <p:cNvPr id="15" name="Case">
              <a:extLst>
                <a:ext uri="{FF2B5EF4-FFF2-40B4-BE49-F238E27FC236}">
                  <a16:creationId xmlns:a16="http://schemas.microsoft.com/office/drawing/2014/main" id="{3FE4DE59-CF6F-4719-A62D-181BCE03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grpFill/>
            <a:ln w="3175" cap="sq">
              <a:solidFill>
                <a:srgbClr val="5482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Button">
              <a:extLst>
                <a:ext uri="{FF2B5EF4-FFF2-40B4-BE49-F238E27FC236}">
                  <a16:creationId xmlns:a16="http://schemas.microsoft.com/office/drawing/2014/main" id="{6AEC0599-4E48-4FCD-84C6-38DF98B7F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grpFill/>
            <a:ln w="3175" cap="sq">
              <a:solidFill>
                <a:srgbClr val="5482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amera">
              <a:extLst>
                <a:ext uri="{FF2B5EF4-FFF2-40B4-BE49-F238E27FC236}">
                  <a16:creationId xmlns:a16="http://schemas.microsoft.com/office/drawing/2014/main" id="{6CEBE119-3DF6-4CB6-B3EA-8E8E4DA6C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grpFill/>
            <a:ln w="3175" cap="sq">
              <a:solidFill>
                <a:srgbClr val="5482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D385E626-3FC0-4BFF-86C7-D51E3243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grpFill/>
            <a:ln w="3175" cap="sq">
              <a:solidFill>
                <a:srgbClr val="54823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8B6D38A8-D776-4AD6-B64F-BC7C058A09BF}"/>
                </a:ext>
              </a:extLst>
            </p:cNvPr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grpFill/>
            <a:ln w="3175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App Bar">
            <a:extLst>
              <a:ext uri="{FF2B5EF4-FFF2-40B4-BE49-F238E27FC236}">
                <a16:creationId xmlns:a16="http://schemas.microsoft.com/office/drawing/2014/main" id="{C255E9CD-E216-4E70-93BF-56294EDDF86B}"/>
              </a:ext>
            </a:extLst>
          </p:cNvPr>
          <p:cNvGrpSpPr/>
          <p:nvPr/>
        </p:nvGrpSpPr>
        <p:grpSpPr>
          <a:xfrm>
            <a:off x="6016413" y="1806700"/>
            <a:ext cx="1944407" cy="449349"/>
            <a:chOff x="595686" y="1261241"/>
            <a:chExt cx="2286000" cy="545658"/>
          </a:xfrm>
        </p:grpSpPr>
        <p:sp>
          <p:nvSpPr>
            <p:cNvPr id="43" name="App Bar Container">
              <a:extLst>
                <a:ext uri="{FF2B5EF4-FFF2-40B4-BE49-F238E27FC236}">
                  <a16:creationId xmlns:a16="http://schemas.microsoft.com/office/drawing/2014/main" id="{94FD93F0-6D96-472A-B339-C07769CB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86" y="1261241"/>
              <a:ext cx="2286000" cy="545658"/>
            </a:xfrm>
            <a:prstGeom prst="rect">
              <a:avLst/>
            </a:prstGeom>
            <a:solidFill>
              <a:srgbClr val="85C060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457200" tIns="198120" rIns="91440" bIns="1041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TOMS</a:t>
              </a:r>
            </a:p>
          </p:txBody>
        </p:sp>
        <p:sp>
          <p:nvSpPr>
            <p:cNvPr id="44" name="Favorite Icon">
              <a:extLst>
                <a:ext uri="{FF2B5EF4-FFF2-40B4-BE49-F238E27FC236}">
                  <a16:creationId xmlns:a16="http://schemas.microsoft.com/office/drawing/2014/main" id="{3147080E-BA59-4D6E-BE8F-2C9AE8A054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5932" y="1547041"/>
              <a:ext cx="114181" cy="101286"/>
            </a:xfrm>
            <a:custGeom>
              <a:avLst/>
              <a:gdLst>
                <a:gd name="T0" fmla="*/ 476 w 635"/>
                <a:gd name="T1" fmla="*/ 0 h 565"/>
                <a:gd name="T2" fmla="*/ 318 w 635"/>
                <a:gd name="T3" fmla="*/ 106 h 565"/>
                <a:gd name="T4" fmla="*/ 159 w 635"/>
                <a:gd name="T5" fmla="*/ 0 h 565"/>
                <a:gd name="T6" fmla="*/ 0 w 635"/>
                <a:gd name="T7" fmla="*/ 159 h 565"/>
                <a:gd name="T8" fmla="*/ 318 w 635"/>
                <a:gd name="T9" fmla="*/ 565 h 565"/>
                <a:gd name="T10" fmla="*/ 635 w 635"/>
                <a:gd name="T11" fmla="*/ 159 h 565"/>
                <a:gd name="T12" fmla="*/ 476 w 63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565">
                  <a:moveTo>
                    <a:pt x="476" y="0"/>
                  </a:moveTo>
                  <a:cubicBezTo>
                    <a:pt x="407" y="0"/>
                    <a:pt x="341" y="45"/>
                    <a:pt x="318" y="106"/>
                  </a:cubicBezTo>
                  <a:cubicBezTo>
                    <a:pt x="294" y="45"/>
                    <a:pt x="228" y="0"/>
                    <a:pt x="159" y="0"/>
                  </a:cubicBezTo>
                  <a:cubicBezTo>
                    <a:pt x="69" y="0"/>
                    <a:pt x="0" y="68"/>
                    <a:pt x="0" y="159"/>
                  </a:cubicBezTo>
                  <a:cubicBezTo>
                    <a:pt x="0" y="284"/>
                    <a:pt x="134" y="380"/>
                    <a:pt x="318" y="565"/>
                  </a:cubicBezTo>
                  <a:cubicBezTo>
                    <a:pt x="501" y="380"/>
                    <a:pt x="635" y="284"/>
                    <a:pt x="635" y="159"/>
                  </a:cubicBezTo>
                  <a:cubicBezTo>
                    <a:pt x="635" y="68"/>
                    <a:pt x="566" y="0"/>
                    <a:pt x="476" y="0"/>
                  </a:cubicBezTo>
                </a:path>
              </a:pathLst>
            </a:custGeom>
            <a:solidFill>
              <a:srgbClr val="FFFFFF">
                <a:alpha val="8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Search Icon">
              <a:extLst>
                <a:ext uri="{FF2B5EF4-FFF2-40B4-BE49-F238E27FC236}">
                  <a16:creationId xmlns:a16="http://schemas.microsoft.com/office/drawing/2014/main" id="{26AF05AC-EE32-4CC4-9BF3-AD7DB6B3D1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00656" y="1534478"/>
              <a:ext cx="111009" cy="110708"/>
            </a:xfrm>
            <a:custGeom>
              <a:avLst/>
              <a:gdLst>
                <a:gd name="T0" fmla="*/ 229 w 617"/>
                <a:gd name="T1" fmla="*/ 388 h 617"/>
                <a:gd name="T2" fmla="*/ 70 w 617"/>
                <a:gd name="T3" fmla="*/ 229 h 617"/>
                <a:gd name="T4" fmla="*/ 229 w 617"/>
                <a:gd name="T5" fmla="*/ 70 h 617"/>
                <a:gd name="T6" fmla="*/ 388 w 617"/>
                <a:gd name="T7" fmla="*/ 229 h 617"/>
                <a:gd name="T8" fmla="*/ 229 w 617"/>
                <a:gd name="T9" fmla="*/ 388 h 617"/>
                <a:gd name="T10" fmla="*/ 441 w 617"/>
                <a:gd name="T11" fmla="*/ 388 h 617"/>
                <a:gd name="T12" fmla="*/ 413 w 617"/>
                <a:gd name="T13" fmla="*/ 388 h 617"/>
                <a:gd name="T14" fmla="*/ 403 w 617"/>
                <a:gd name="T15" fmla="*/ 378 h 617"/>
                <a:gd name="T16" fmla="*/ 458 w 617"/>
                <a:gd name="T17" fmla="*/ 229 h 617"/>
                <a:gd name="T18" fmla="*/ 229 w 617"/>
                <a:gd name="T19" fmla="*/ 0 h 617"/>
                <a:gd name="T20" fmla="*/ 0 w 617"/>
                <a:gd name="T21" fmla="*/ 229 h 617"/>
                <a:gd name="T22" fmla="*/ 229 w 617"/>
                <a:gd name="T23" fmla="*/ 458 h 617"/>
                <a:gd name="T24" fmla="*/ 378 w 617"/>
                <a:gd name="T25" fmla="*/ 403 h 617"/>
                <a:gd name="T26" fmla="*/ 388 w 617"/>
                <a:gd name="T27" fmla="*/ 413 h 617"/>
                <a:gd name="T28" fmla="*/ 388 w 617"/>
                <a:gd name="T29" fmla="*/ 441 h 617"/>
                <a:gd name="T30" fmla="*/ 564 w 617"/>
                <a:gd name="T31" fmla="*/ 617 h 617"/>
                <a:gd name="T32" fmla="*/ 617 w 617"/>
                <a:gd name="T33" fmla="*/ 564 h 617"/>
                <a:gd name="T34" fmla="*/ 441 w 617"/>
                <a:gd name="T35" fmla="*/ 388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7" h="617">
                  <a:moveTo>
                    <a:pt x="229" y="388"/>
                  </a:moveTo>
                  <a:cubicBezTo>
                    <a:pt x="141" y="388"/>
                    <a:pt x="70" y="317"/>
                    <a:pt x="70" y="229"/>
                  </a:cubicBezTo>
                  <a:cubicBezTo>
                    <a:pt x="70" y="141"/>
                    <a:pt x="141" y="70"/>
                    <a:pt x="229" y="70"/>
                  </a:cubicBezTo>
                  <a:cubicBezTo>
                    <a:pt x="317" y="70"/>
                    <a:pt x="388" y="141"/>
                    <a:pt x="388" y="229"/>
                  </a:cubicBezTo>
                  <a:cubicBezTo>
                    <a:pt x="388" y="317"/>
                    <a:pt x="317" y="388"/>
                    <a:pt x="229" y="388"/>
                  </a:cubicBezTo>
                  <a:moveTo>
                    <a:pt x="441" y="388"/>
                  </a:moveTo>
                  <a:lnTo>
                    <a:pt x="413" y="388"/>
                  </a:lnTo>
                  <a:lnTo>
                    <a:pt x="403" y="378"/>
                  </a:lnTo>
                  <a:cubicBezTo>
                    <a:pt x="438" y="338"/>
                    <a:pt x="458" y="286"/>
                    <a:pt x="458" y="229"/>
                  </a:cubicBezTo>
                  <a:cubicBezTo>
                    <a:pt x="458" y="102"/>
                    <a:pt x="356" y="0"/>
                    <a:pt x="229" y="0"/>
                  </a:cubicBezTo>
                  <a:cubicBezTo>
                    <a:pt x="102" y="0"/>
                    <a:pt x="0" y="102"/>
                    <a:pt x="0" y="229"/>
                  </a:cubicBezTo>
                  <a:cubicBezTo>
                    <a:pt x="0" y="356"/>
                    <a:pt x="102" y="458"/>
                    <a:pt x="229" y="458"/>
                  </a:cubicBezTo>
                  <a:cubicBezTo>
                    <a:pt x="286" y="458"/>
                    <a:pt x="338" y="437"/>
                    <a:pt x="378" y="403"/>
                  </a:cubicBezTo>
                  <a:lnTo>
                    <a:pt x="388" y="413"/>
                  </a:lnTo>
                  <a:lnTo>
                    <a:pt x="388" y="441"/>
                  </a:lnTo>
                  <a:lnTo>
                    <a:pt x="564" y="617"/>
                  </a:lnTo>
                  <a:lnTo>
                    <a:pt x="617" y="564"/>
                  </a:lnTo>
                  <a:lnTo>
                    <a:pt x="441" y="388"/>
                  </a:lnTo>
                  <a:close/>
                </a:path>
              </a:pathLst>
            </a:custGeom>
            <a:solidFill>
              <a:srgbClr val="FFFFFF">
                <a:alpha val="8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Menu Icon">
              <a:extLst>
                <a:ext uri="{FF2B5EF4-FFF2-40B4-BE49-F238E27FC236}">
                  <a16:creationId xmlns:a16="http://schemas.microsoft.com/office/drawing/2014/main" id="{7AC6C5E5-4CF1-4909-8AB3-EC7F33B022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23101" y="1540760"/>
              <a:ext cx="25374" cy="101286"/>
            </a:xfrm>
            <a:custGeom>
              <a:avLst/>
              <a:gdLst>
                <a:gd name="T0" fmla="*/ 71 w 141"/>
                <a:gd name="T1" fmla="*/ 423 h 564"/>
                <a:gd name="T2" fmla="*/ 0 w 141"/>
                <a:gd name="T3" fmla="*/ 494 h 564"/>
                <a:gd name="T4" fmla="*/ 71 w 141"/>
                <a:gd name="T5" fmla="*/ 564 h 564"/>
                <a:gd name="T6" fmla="*/ 141 w 141"/>
                <a:gd name="T7" fmla="*/ 494 h 564"/>
                <a:gd name="T8" fmla="*/ 71 w 141"/>
                <a:gd name="T9" fmla="*/ 423 h 564"/>
                <a:gd name="T10" fmla="*/ 71 w 141"/>
                <a:gd name="T11" fmla="*/ 212 h 564"/>
                <a:gd name="T12" fmla="*/ 0 w 141"/>
                <a:gd name="T13" fmla="*/ 282 h 564"/>
                <a:gd name="T14" fmla="*/ 71 w 141"/>
                <a:gd name="T15" fmla="*/ 353 h 564"/>
                <a:gd name="T16" fmla="*/ 141 w 141"/>
                <a:gd name="T17" fmla="*/ 282 h 564"/>
                <a:gd name="T18" fmla="*/ 71 w 141"/>
                <a:gd name="T19" fmla="*/ 212 h 564"/>
                <a:gd name="T20" fmla="*/ 71 w 141"/>
                <a:gd name="T21" fmla="*/ 141 h 564"/>
                <a:gd name="T22" fmla="*/ 141 w 141"/>
                <a:gd name="T23" fmla="*/ 71 h 564"/>
                <a:gd name="T24" fmla="*/ 71 w 141"/>
                <a:gd name="T25" fmla="*/ 0 h 564"/>
                <a:gd name="T26" fmla="*/ 0 w 141"/>
                <a:gd name="T27" fmla="*/ 71 h 564"/>
                <a:gd name="T28" fmla="*/ 71 w 141"/>
                <a:gd name="T29" fmla="*/ 14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564">
                  <a:moveTo>
                    <a:pt x="71" y="423"/>
                  </a:moveTo>
                  <a:cubicBezTo>
                    <a:pt x="32" y="423"/>
                    <a:pt x="0" y="455"/>
                    <a:pt x="0" y="494"/>
                  </a:cubicBezTo>
                  <a:cubicBezTo>
                    <a:pt x="0" y="533"/>
                    <a:pt x="32" y="564"/>
                    <a:pt x="71" y="564"/>
                  </a:cubicBezTo>
                  <a:cubicBezTo>
                    <a:pt x="110" y="564"/>
                    <a:pt x="141" y="533"/>
                    <a:pt x="141" y="494"/>
                  </a:cubicBezTo>
                  <a:cubicBezTo>
                    <a:pt x="141" y="455"/>
                    <a:pt x="110" y="423"/>
                    <a:pt x="71" y="423"/>
                  </a:cubicBezTo>
                  <a:moveTo>
                    <a:pt x="71" y="212"/>
                  </a:moveTo>
                  <a:cubicBezTo>
                    <a:pt x="32" y="212"/>
                    <a:pt x="0" y="243"/>
                    <a:pt x="0" y="282"/>
                  </a:cubicBezTo>
                  <a:cubicBezTo>
                    <a:pt x="0" y="321"/>
                    <a:pt x="32" y="353"/>
                    <a:pt x="71" y="353"/>
                  </a:cubicBezTo>
                  <a:cubicBezTo>
                    <a:pt x="110" y="353"/>
                    <a:pt x="141" y="321"/>
                    <a:pt x="141" y="282"/>
                  </a:cubicBezTo>
                  <a:cubicBezTo>
                    <a:pt x="141" y="243"/>
                    <a:pt x="110" y="212"/>
                    <a:pt x="71" y="212"/>
                  </a:cubicBezTo>
                  <a:moveTo>
                    <a:pt x="71" y="141"/>
                  </a:moveTo>
                  <a:cubicBezTo>
                    <a:pt x="110" y="141"/>
                    <a:pt x="141" y="110"/>
                    <a:pt x="141" y="71"/>
                  </a:cubicBezTo>
                  <a:cubicBezTo>
                    <a:pt x="141" y="32"/>
                    <a:pt x="11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</a:path>
              </a:pathLst>
            </a:custGeom>
            <a:solidFill>
              <a:srgbClr val="FFFFFF">
                <a:alpha val="8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Nav Icon">
              <a:extLst>
                <a:ext uri="{FF2B5EF4-FFF2-40B4-BE49-F238E27FC236}">
                  <a16:creationId xmlns:a16="http://schemas.microsoft.com/office/drawing/2014/main" id="{5BFFB82F-381D-464A-9E3F-706D85702E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6210" y="1553322"/>
              <a:ext cx="114181" cy="76161"/>
            </a:xfrm>
            <a:custGeom>
              <a:avLst/>
              <a:gdLst>
                <a:gd name="T0" fmla="*/ 0 w 635"/>
                <a:gd name="T1" fmla="*/ 70 h 423"/>
                <a:gd name="T2" fmla="*/ 635 w 635"/>
                <a:gd name="T3" fmla="*/ 70 h 423"/>
                <a:gd name="T4" fmla="*/ 635 w 635"/>
                <a:gd name="T5" fmla="*/ 0 h 423"/>
                <a:gd name="T6" fmla="*/ 0 w 635"/>
                <a:gd name="T7" fmla="*/ 0 h 423"/>
                <a:gd name="T8" fmla="*/ 0 w 635"/>
                <a:gd name="T9" fmla="*/ 70 h 423"/>
                <a:gd name="T10" fmla="*/ 0 w 635"/>
                <a:gd name="T11" fmla="*/ 247 h 423"/>
                <a:gd name="T12" fmla="*/ 635 w 635"/>
                <a:gd name="T13" fmla="*/ 247 h 423"/>
                <a:gd name="T14" fmla="*/ 635 w 635"/>
                <a:gd name="T15" fmla="*/ 176 h 423"/>
                <a:gd name="T16" fmla="*/ 0 w 635"/>
                <a:gd name="T17" fmla="*/ 176 h 423"/>
                <a:gd name="T18" fmla="*/ 0 w 635"/>
                <a:gd name="T19" fmla="*/ 247 h 423"/>
                <a:gd name="T20" fmla="*/ 0 w 635"/>
                <a:gd name="T21" fmla="*/ 423 h 423"/>
                <a:gd name="T22" fmla="*/ 635 w 635"/>
                <a:gd name="T23" fmla="*/ 423 h 423"/>
                <a:gd name="T24" fmla="*/ 635 w 635"/>
                <a:gd name="T25" fmla="*/ 352 h 423"/>
                <a:gd name="T26" fmla="*/ 0 w 635"/>
                <a:gd name="T27" fmla="*/ 352 h 423"/>
                <a:gd name="T28" fmla="*/ 0 w 635"/>
                <a:gd name="T2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423">
                  <a:moveTo>
                    <a:pt x="0" y="70"/>
                  </a:moveTo>
                  <a:lnTo>
                    <a:pt x="635" y="70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70"/>
                  </a:lnTo>
                  <a:close/>
                  <a:moveTo>
                    <a:pt x="0" y="247"/>
                  </a:moveTo>
                  <a:lnTo>
                    <a:pt x="635" y="247"/>
                  </a:lnTo>
                  <a:lnTo>
                    <a:pt x="635" y="176"/>
                  </a:lnTo>
                  <a:lnTo>
                    <a:pt x="0" y="176"/>
                  </a:lnTo>
                  <a:lnTo>
                    <a:pt x="0" y="247"/>
                  </a:lnTo>
                  <a:close/>
                  <a:moveTo>
                    <a:pt x="0" y="423"/>
                  </a:moveTo>
                  <a:lnTo>
                    <a:pt x="635" y="423"/>
                  </a:lnTo>
                  <a:lnTo>
                    <a:pt x="635" y="352"/>
                  </a:lnTo>
                  <a:lnTo>
                    <a:pt x="0" y="352"/>
                  </a:lnTo>
                  <a:lnTo>
                    <a:pt x="0" y="423"/>
                  </a:lnTo>
                  <a:close/>
                </a:path>
              </a:pathLst>
            </a:custGeom>
            <a:solidFill>
              <a:srgbClr val="FFFFFF">
                <a:alpha val="8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Status Bar">
            <a:extLst>
              <a:ext uri="{FF2B5EF4-FFF2-40B4-BE49-F238E27FC236}">
                <a16:creationId xmlns:a16="http://schemas.microsoft.com/office/drawing/2014/main" id="{76D654B5-5532-408C-BCD4-E20DE0B0BBCE}"/>
              </a:ext>
            </a:extLst>
          </p:cNvPr>
          <p:cNvGrpSpPr/>
          <p:nvPr/>
        </p:nvGrpSpPr>
        <p:grpSpPr>
          <a:xfrm>
            <a:off x="6014072" y="1796743"/>
            <a:ext cx="1953017" cy="139761"/>
            <a:chOff x="595686" y="1268402"/>
            <a:chExt cx="2286000" cy="152400"/>
          </a:xfrm>
        </p:grpSpPr>
        <p:sp>
          <p:nvSpPr>
            <p:cNvPr id="142" name="System Bar Container">
              <a:extLst>
                <a:ext uri="{FF2B5EF4-FFF2-40B4-BE49-F238E27FC236}">
                  <a16:creationId xmlns:a16="http://schemas.microsoft.com/office/drawing/2014/main" id="{33A76B81-6E10-4E31-9608-CAB4D376C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86" y="1268402"/>
              <a:ext cx="2286000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ime">
              <a:extLst>
                <a:ext uri="{FF2B5EF4-FFF2-40B4-BE49-F238E27FC236}">
                  <a16:creationId xmlns:a16="http://schemas.microsoft.com/office/drawing/2014/main" id="{73038569-AEE8-4F77-88A4-C51A91D6FC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4" name="Battery">
              <a:extLst>
                <a:ext uri="{FF2B5EF4-FFF2-40B4-BE49-F238E27FC236}">
                  <a16:creationId xmlns:a16="http://schemas.microsoft.com/office/drawing/2014/main" id="{BE30F6DD-D2B6-428E-8795-E08254B4F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151" name="Battery Part 1">
                <a:extLst>
                  <a:ext uri="{FF2B5EF4-FFF2-40B4-BE49-F238E27FC236}">
                    <a16:creationId xmlns:a16="http://schemas.microsoft.com/office/drawing/2014/main" id="{28B9CE96-E403-473A-8613-DAF99792D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Battery Part 2">
                <a:extLst>
                  <a:ext uri="{FF2B5EF4-FFF2-40B4-BE49-F238E27FC236}">
                    <a16:creationId xmlns:a16="http://schemas.microsoft.com/office/drawing/2014/main" id="{53DB4FA1-4917-4665-8FE4-3BF75E99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5" name="Signal Strength">
              <a:extLst>
                <a:ext uri="{FF2B5EF4-FFF2-40B4-BE49-F238E27FC236}">
                  <a16:creationId xmlns:a16="http://schemas.microsoft.com/office/drawing/2014/main" id="{8EB71FCC-B485-4B48-B613-F94F45E3C4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149" name="Signal Strength Part 1">
                <a:extLst>
                  <a:ext uri="{FF2B5EF4-FFF2-40B4-BE49-F238E27FC236}">
                    <a16:creationId xmlns:a16="http://schemas.microsoft.com/office/drawing/2014/main" id="{26C665B7-642A-4E2E-8090-B2A239AEC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0" name="Signal Strength Part 2">
                <a:extLst>
                  <a:ext uri="{FF2B5EF4-FFF2-40B4-BE49-F238E27FC236}">
                    <a16:creationId xmlns:a16="http://schemas.microsoft.com/office/drawing/2014/main" id="{811FB3B6-0CA7-404A-8D25-A9DF3B6DF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6" name="WiFi">
              <a:extLst>
                <a:ext uri="{FF2B5EF4-FFF2-40B4-BE49-F238E27FC236}">
                  <a16:creationId xmlns:a16="http://schemas.microsoft.com/office/drawing/2014/main" id="{213E877C-EDC0-4554-AE70-D1863066E4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147" name="WiFi Part 1">
                <a:extLst>
                  <a:ext uri="{FF2B5EF4-FFF2-40B4-BE49-F238E27FC236}">
                    <a16:creationId xmlns:a16="http://schemas.microsoft.com/office/drawing/2014/main" id="{B6725DA6-952E-4B76-AAEF-AD8F7868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8" name="WiFi Part 2">
                <a:extLst>
                  <a:ext uri="{FF2B5EF4-FFF2-40B4-BE49-F238E27FC236}">
                    <a16:creationId xmlns:a16="http://schemas.microsoft.com/office/drawing/2014/main" id="{D74B9606-FDDD-433F-A4F9-481932458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048" name="그림 2047" descr="의류, 신발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A5210783-A99C-4871-ADF5-E6982842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86" y="2979261"/>
            <a:ext cx="1284967" cy="899477"/>
          </a:xfrm>
          <a:prstGeom prst="rect">
            <a:avLst/>
          </a:prstGeom>
        </p:spPr>
      </p:pic>
      <p:grpSp>
        <p:nvGrpSpPr>
          <p:cNvPr id="215" name="Tab Bar">
            <a:extLst>
              <a:ext uri="{FF2B5EF4-FFF2-40B4-BE49-F238E27FC236}">
                <a16:creationId xmlns:a16="http://schemas.microsoft.com/office/drawing/2014/main" id="{9C1A6AEE-E71E-463A-A640-47B8DE8A7D57}"/>
              </a:ext>
            </a:extLst>
          </p:cNvPr>
          <p:cNvGrpSpPr/>
          <p:nvPr/>
        </p:nvGrpSpPr>
        <p:grpSpPr>
          <a:xfrm>
            <a:off x="6014072" y="2262837"/>
            <a:ext cx="1953017" cy="261535"/>
            <a:chOff x="595686" y="1261242"/>
            <a:chExt cx="2286000" cy="304800"/>
          </a:xfrm>
          <a:solidFill>
            <a:schemeClr val="bg1"/>
          </a:solidFill>
        </p:grpSpPr>
        <p:sp>
          <p:nvSpPr>
            <p:cNvPr id="216" name="Tab 1">
              <a:extLst>
                <a:ext uri="{FF2B5EF4-FFF2-40B4-BE49-F238E27FC236}">
                  <a16:creationId xmlns:a16="http://schemas.microsoft.com/office/drawing/2014/main" id="{599DE2DD-6911-4855-9B53-D3C8199839D6}"/>
                </a:ext>
              </a:extLst>
            </p:cNvPr>
            <p:cNvSpPr/>
            <p:nvPr/>
          </p:nvSpPr>
          <p:spPr>
            <a:xfrm>
              <a:off x="595686" y="1261242"/>
              <a:ext cx="1143000" cy="304800"/>
            </a:xfrm>
            <a:prstGeom prst="rect">
              <a:avLst/>
            </a:prstGeom>
            <a:solidFill>
              <a:srgbClr val="E8F3E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 정보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Tab 2">
              <a:extLst>
                <a:ext uri="{FF2B5EF4-FFF2-40B4-BE49-F238E27FC236}">
                  <a16:creationId xmlns:a16="http://schemas.microsoft.com/office/drawing/2014/main" id="{3F92170B-37AF-4425-A61D-4C6838D78DB0}"/>
                </a:ext>
              </a:extLst>
            </p:cNvPr>
            <p:cNvSpPr/>
            <p:nvPr/>
          </p:nvSpPr>
          <p:spPr>
            <a:xfrm>
              <a:off x="1738686" y="1261242"/>
              <a:ext cx="1143000" cy="304800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제품 리뷰</a:t>
              </a:r>
              <a:endParaRPr lang="en-US" sz="700" dirty="0">
                <a:solidFill>
                  <a:schemeClr val="bg2">
                    <a:lumMod val="75000"/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Selection">
              <a:extLst>
                <a:ext uri="{FF2B5EF4-FFF2-40B4-BE49-F238E27FC236}">
                  <a16:creationId xmlns:a16="http://schemas.microsoft.com/office/drawing/2014/main" id="{168A045C-7C59-439A-B62D-C3411F09B6F6}"/>
                </a:ext>
              </a:extLst>
            </p:cNvPr>
            <p:cNvSpPr/>
            <p:nvPr/>
          </p:nvSpPr>
          <p:spPr>
            <a:xfrm>
              <a:off x="595686" y="1546992"/>
              <a:ext cx="1143000" cy="1905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49" name="TextBox 2048">
            <a:extLst>
              <a:ext uri="{FF2B5EF4-FFF2-40B4-BE49-F238E27FC236}">
                <a16:creationId xmlns:a16="http://schemas.microsoft.com/office/drawing/2014/main" id="{2831C9E0-261A-4458-8520-C92C5B32EE64}"/>
              </a:ext>
            </a:extLst>
          </p:cNvPr>
          <p:cNvSpPr txBox="1"/>
          <p:nvPr/>
        </p:nvSpPr>
        <p:spPr>
          <a:xfrm>
            <a:off x="6010143" y="2613414"/>
            <a:ext cx="16426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이 제품은 매우 착한 </a:t>
            </a:r>
            <a:r>
              <a:rPr lang="ko-KR" altLang="en-US" sz="700" dirty="0" err="1"/>
              <a:t>제품이에요</a:t>
            </a:r>
            <a:r>
              <a:rPr lang="en-US" altLang="ko-KR" sz="700" dirty="0"/>
              <a:t>! </a:t>
            </a:r>
            <a:r>
              <a:rPr lang="en-US" altLang="ko-KR" sz="700" dirty="0">
                <a:sym typeface="Wingdings" panose="05000000000000000000" pitchFamily="2" charset="2"/>
              </a:rPr>
              <a:t></a:t>
            </a:r>
            <a:endParaRPr lang="ko-KR" altLang="en-US" sz="700" dirty="0"/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521361F8-106C-46E4-807F-A2EA611C4941}"/>
              </a:ext>
            </a:extLst>
          </p:cNvPr>
          <p:cNvGrpSpPr/>
          <p:nvPr/>
        </p:nvGrpSpPr>
        <p:grpSpPr>
          <a:xfrm>
            <a:off x="7558345" y="2583229"/>
            <a:ext cx="373686" cy="267476"/>
            <a:chOff x="7458086" y="2587242"/>
            <a:chExt cx="373686" cy="267476"/>
          </a:xfrm>
        </p:grpSpPr>
        <p:sp>
          <p:nvSpPr>
            <p:cNvPr id="2051" name="하트 2050">
              <a:extLst>
                <a:ext uri="{FF2B5EF4-FFF2-40B4-BE49-F238E27FC236}">
                  <a16:creationId xmlns:a16="http://schemas.microsoft.com/office/drawing/2014/main" id="{705B39CB-9455-4581-AC0B-B16C8D734DE3}"/>
                </a:ext>
              </a:extLst>
            </p:cNvPr>
            <p:cNvSpPr/>
            <p:nvPr/>
          </p:nvSpPr>
          <p:spPr>
            <a:xfrm>
              <a:off x="7472029" y="2593862"/>
              <a:ext cx="323870" cy="260856"/>
            </a:xfrm>
            <a:prstGeom prst="hear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C6161F9-8113-4822-B109-A94B8AA9F706}"/>
                </a:ext>
              </a:extLst>
            </p:cNvPr>
            <p:cNvSpPr txBox="1"/>
            <p:nvPr/>
          </p:nvSpPr>
          <p:spPr>
            <a:xfrm>
              <a:off x="7458086" y="2587242"/>
              <a:ext cx="37368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</a:rPr>
                <a:t>9.5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D715FC6A-F305-4032-B8C8-29C0EABF1AEB}"/>
              </a:ext>
            </a:extLst>
          </p:cNvPr>
          <p:cNvCxnSpPr/>
          <p:nvPr/>
        </p:nvCxnSpPr>
        <p:spPr>
          <a:xfrm>
            <a:off x="6010143" y="2901176"/>
            <a:ext cx="1950677" cy="0"/>
          </a:xfrm>
          <a:prstGeom prst="line">
            <a:avLst/>
          </a:prstGeom>
          <a:ln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7F7E49C9-FB6E-4FA1-BBA0-B4E150F42455}"/>
              </a:ext>
            </a:extLst>
          </p:cNvPr>
          <p:cNvCxnSpPr/>
          <p:nvPr/>
        </p:nvCxnSpPr>
        <p:spPr>
          <a:xfrm>
            <a:off x="6118927" y="3825240"/>
            <a:ext cx="1728587" cy="0"/>
          </a:xfrm>
          <a:prstGeom prst="line">
            <a:avLst/>
          </a:prstGeom>
          <a:ln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그림 2058">
            <a:extLst>
              <a:ext uri="{FF2B5EF4-FFF2-40B4-BE49-F238E27FC236}">
                <a16:creationId xmlns:a16="http://schemas.microsoft.com/office/drawing/2014/main" id="{E8A5AB1E-3CCE-47BA-B7EE-14CAE4218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55" y="3878738"/>
            <a:ext cx="404793" cy="269862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270C6D16-B83E-4FB6-9FCD-7A45C3EA3D32}"/>
              </a:ext>
            </a:extLst>
          </p:cNvPr>
          <p:cNvSpPr txBox="1"/>
          <p:nvPr/>
        </p:nvSpPr>
        <p:spPr>
          <a:xfrm>
            <a:off x="6538048" y="3898253"/>
            <a:ext cx="1358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TOMS    </a:t>
            </a:r>
            <a:r>
              <a:rPr lang="ko-KR" altLang="en-US" sz="600" dirty="0"/>
              <a:t>기업점수</a:t>
            </a:r>
            <a:r>
              <a:rPr lang="en-US" altLang="ko-KR" sz="900" dirty="0"/>
              <a:t>  </a:t>
            </a:r>
            <a:r>
              <a:rPr lang="en-US" altLang="ko-KR" sz="600" dirty="0"/>
              <a:t> </a:t>
            </a:r>
            <a:r>
              <a:rPr lang="en-US" altLang="ko-KR" sz="900" b="1" dirty="0">
                <a:solidFill>
                  <a:srgbClr val="85C060"/>
                </a:solidFill>
              </a:rPr>
              <a:t>4.2</a:t>
            </a:r>
            <a:r>
              <a:rPr lang="en-US" altLang="ko-KR" sz="700" dirty="0"/>
              <a:t> / 5.0</a:t>
            </a:r>
            <a:endParaRPr lang="ko-KR" altLang="en-US" sz="9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DB2EF843-4437-4AEA-8AA2-7B14FAC59E43}"/>
              </a:ext>
            </a:extLst>
          </p:cNvPr>
          <p:cNvCxnSpPr/>
          <p:nvPr/>
        </p:nvCxnSpPr>
        <p:spPr>
          <a:xfrm>
            <a:off x="6118927" y="4191000"/>
            <a:ext cx="1728587" cy="0"/>
          </a:xfrm>
          <a:prstGeom prst="line">
            <a:avLst/>
          </a:prstGeom>
          <a:ln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사각형: 둥근 모서리 2061">
            <a:extLst>
              <a:ext uri="{FF2B5EF4-FFF2-40B4-BE49-F238E27FC236}">
                <a16:creationId xmlns:a16="http://schemas.microsoft.com/office/drawing/2014/main" id="{218C4620-12DA-4A5A-A5D9-E5B322EA66B6}"/>
              </a:ext>
            </a:extLst>
          </p:cNvPr>
          <p:cNvSpPr/>
          <p:nvPr/>
        </p:nvSpPr>
        <p:spPr>
          <a:xfrm>
            <a:off x="6136555" y="4533900"/>
            <a:ext cx="413354" cy="104796"/>
          </a:xfrm>
          <a:prstGeom prst="roundRect">
            <a:avLst/>
          </a:prstGeom>
          <a:solidFill>
            <a:srgbClr val="E8F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8B0283B1-63B3-4484-A2A5-E31B1B328CCB}"/>
              </a:ext>
            </a:extLst>
          </p:cNvPr>
          <p:cNvSpPr/>
          <p:nvPr/>
        </p:nvSpPr>
        <p:spPr>
          <a:xfrm>
            <a:off x="6136555" y="4731773"/>
            <a:ext cx="413354" cy="104796"/>
          </a:xfrm>
          <a:prstGeom prst="roundRect">
            <a:avLst/>
          </a:prstGeom>
          <a:solidFill>
            <a:srgbClr val="E8F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A0E9315D-19B6-4D9A-85FB-C597E4CC8724}"/>
              </a:ext>
            </a:extLst>
          </p:cNvPr>
          <p:cNvSpPr/>
          <p:nvPr/>
        </p:nvSpPr>
        <p:spPr>
          <a:xfrm>
            <a:off x="6136555" y="4929646"/>
            <a:ext cx="413354" cy="104796"/>
          </a:xfrm>
          <a:prstGeom prst="roundRect">
            <a:avLst/>
          </a:prstGeom>
          <a:solidFill>
            <a:srgbClr val="E8F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95E49348-0A66-405D-B7BB-D2A02666AB1D}"/>
              </a:ext>
            </a:extLst>
          </p:cNvPr>
          <p:cNvSpPr txBox="1"/>
          <p:nvPr/>
        </p:nvSpPr>
        <p:spPr>
          <a:xfrm>
            <a:off x="6115657" y="4501969"/>
            <a:ext cx="5029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동물보호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5000FAC-B8A1-4495-ACE5-E9F31C0F1E92}"/>
              </a:ext>
            </a:extLst>
          </p:cNvPr>
          <p:cNvSpPr txBox="1"/>
          <p:nvPr/>
        </p:nvSpPr>
        <p:spPr>
          <a:xfrm>
            <a:off x="6115657" y="4699423"/>
            <a:ext cx="5029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환경보호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C7B30C3-D614-4AA0-BFF8-492CC446A76C}"/>
              </a:ext>
            </a:extLst>
          </p:cNvPr>
          <p:cNvSpPr txBox="1"/>
          <p:nvPr/>
        </p:nvSpPr>
        <p:spPr>
          <a:xfrm>
            <a:off x="6087491" y="4898791"/>
            <a:ext cx="5029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사회기여</a:t>
            </a:r>
          </a:p>
        </p:txBody>
      </p:sp>
      <p:sp>
        <p:nvSpPr>
          <p:cNvPr id="2064" name="별: 꼭짓점 5개 2063">
            <a:extLst>
              <a:ext uri="{FF2B5EF4-FFF2-40B4-BE49-F238E27FC236}">
                <a16:creationId xmlns:a16="http://schemas.microsoft.com/office/drawing/2014/main" id="{5F05F2D3-715D-45B1-9583-052728E18F85}"/>
              </a:ext>
            </a:extLst>
          </p:cNvPr>
          <p:cNvSpPr/>
          <p:nvPr/>
        </p:nvSpPr>
        <p:spPr>
          <a:xfrm>
            <a:off x="6677990" y="4548185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별: 꼭짓점 5개 240">
            <a:extLst>
              <a:ext uri="{FF2B5EF4-FFF2-40B4-BE49-F238E27FC236}">
                <a16:creationId xmlns:a16="http://schemas.microsoft.com/office/drawing/2014/main" id="{829550DF-652F-45EC-8357-98235DC25DA3}"/>
              </a:ext>
            </a:extLst>
          </p:cNvPr>
          <p:cNvSpPr/>
          <p:nvPr/>
        </p:nvSpPr>
        <p:spPr>
          <a:xfrm>
            <a:off x="6799650" y="4548185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별: 꼭짓점 5개 241">
            <a:extLst>
              <a:ext uri="{FF2B5EF4-FFF2-40B4-BE49-F238E27FC236}">
                <a16:creationId xmlns:a16="http://schemas.microsoft.com/office/drawing/2014/main" id="{E0C8BF12-3709-4A3A-ADDF-9A1CC9B5086D}"/>
              </a:ext>
            </a:extLst>
          </p:cNvPr>
          <p:cNvSpPr/>
          <p:nvPr/>
        </p:nvSpPr>
        <p:spPr>
          <a:xfrm>
            <a:off x="6920973" y="4548185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별: 꼭짓점 5개 242">
            <a:extLst>
              <a:ext uri="{FF2B5EF4-FFF2-40B4-BE49-F238E27FC236}">
                <a16:creationId xmlns:a16="http://schemas.microsoft.com/office/drawing/2014/main" id="{81910D9B-FD2D-4FCE-B5AD-21325B5B3510}"/>
              </a:ext>
            </a:extLst>
          </p:cNvPr>
          <p:cNvSpPr/>
          <p:nvPr/>
        </p:nvSpPr>
        <p:spPr>
          <a:xfrm>
            <a:off x="7042296" y="4548184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별: 꼭짓점 5개 243">
            <a:extLst>
              <a:ext uri="{FF2B5EF4-FFF2-40B4-BE49-F238E27FC236}">
                <a16:creationId xmlns:a16="http://schemas.microsoft.com/office/drawing/2014/main" id="{387D492F-E9D9-4B55-852F-C307AAC8EE62}"/>
              </a:ext>
            </a:extLst>
          </p:cNvPr>
          <p:cNvSpPr/>
          <p:nvPr/>
        </p:nvSpPr>
        <p:spPr>
          <a:xfrm>
            <a:off x="7158873" y="4548184"/>
            <a:ext cx="75378" cy="75378"/>
          </a:xfrm>
          <a:prstGeom prst="star5">
            <a:avLst/>
          </a:prstGeom>
          <a:noFill/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별: 꼭짓점 5개 244">
            <a:extLst>
              <a:ext uri="{FF2B5EF4-FFF2-40B4-BE49-F238E27FC236}">
                <a16:creationId xmlns:a16="http://schemas.microsoft.com/office/drawing/2014/main" id="{EEB3395B-C8FA-4993-B058-9066B9845789}"/>
              </a:ext>
            </a:extLst>
          </p:cNvPr>
          <p:cNvSpPr/>
          <p:nvPr/>
        </p:nvSpPr>
        <p:spPr>
          <a:xfrm>
            <a:off x="6677990" y="4747693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별: 꼭짓점 5개 245">
            <a:extLst>
              <a:ext uri="{FF2B5EF4-FFF2-40B4-BE49-F238E27FC236}">
                <a16:creationId xmlns:a16="http://schemas.microsoft.com/office/drawing/2014/main" id="{53B852D4-4E23-4EB5-A9E6-DB976EE02645}"/>
              </a:ext>
            </a:extLst>
          </p:cNvPr>
          <p:cNvSpPr/>
          <p:nvPr/>
        </p:nvSpPr>
        <p:spPr>
          <a:xfrm>
            <a:off x="6799650" y="4747693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별: 꼭짓점 5개 246">
            <a:extLst>
              <a:ext uri="{FF2B5EF4-FFF2-40B4-BE49-F238E27FC236}">
                <a16:creationId xmlns:a16="http://schemas.microsoft.com/office/drawing/2014/main" id="{F01FCE8F-E04E-4D58-9C78-360E2C791BC2}"/>
              </a:ext>
            </a:extLst>
          </p:cNvPr>
          <p:cNvSpPr/>
          <p:nvPr/>
        </p:nvSpPr>
        <p:spPr>
          <a:xfrm>
            <a:off x="6920973" y="4747693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별: 꼭짓점 5개 247">
            <a:extLst>
              <a:ext uri="{FF2B5EF4-FFF2-40B4-BE49-F238E27FC236}">
                <a16:creationId xmlns:a16="http://schemas.microsoft.com/office/drawing/2014/main" id="{2B48A84D-04AA-4BC9-86DC-E6B94F33AF0C}"/>
              </a:ext>
            </a:extLst>
          </p:cNvPr>
          <p:cNvSpPr/>
          <p:nvPr/>
        </p:nvSpPr>
        <p:spPr>
          <a:xfrm>
            <a:off x="7042296" y="4747692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별: 꼭짓점 5개 248">
            <a:extLst>
              <a:ext uri="{FF2B5EF4-FFF2-40B4-BE49-F238E27FC236}">
                <a16:creationId xmlns:a16="http://schemas.microsoft.com/office/drawing/2014/main" id="{FF25608B-87D1-4241-97AE-09701E46CE2C}"/>
              </a:ext>
            </a:extLst>
          </p:cNvPr>
          <p:cNvSpPr/>
          <p:nvPr/>
        </p:nvSpPr>
        <p:spPr>
          <a:xfrm>
            <a:off x="7158873" y="4747692"/>
            <a:ext cx="75378" cy="75378"/>
          </a:xfrm>
          <a:prstGeom prst="star5">
            <a:avLst/>
          </a:prstGeom>
          <a:noFill/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별: 꼭짓점 5개 249">
            <a:extLst>
              <a:ext uri="{FF2B5EF4-FFF2-40B4-BE49-F238E27FC236}">
                <a16:creationId xmlns:a16="http://schemas.microsoft.com/office/drawing/2014/main" id="{A1378C84-B45E-4624-B307-219D2751CAE8}"/>
              </a:ext>
            </a:extLst>
          </p:cNvPr>
          <p:cNvSpPr/>
          <p:nvPr/>
        </p:nvSpPr>
        <p:spPr>
          <a:xfrm>
            <a:off x="6672580" y="4944151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별: 꼭짓점 5개 250">
            <a:extLst>
              <a:ext uri="{FF2B5EF4-FFF2-40B4-BE49-F238E27FC236}">
                <a16:creationId xmlns:a16="http://schemas.microsoft.com/office/drawing/2014/main" id="{2D5841B1-C504-4367-A363-53FDAA766769}"/>
              </a:ext>
            </a:extLst>
          </p:cNvPr>
          <p:cNvSpPr/>
          <p:nvPr/>
        </p:nvSpPr>
        <p:spPr>
          <a:xfrm>
            <a:off x="6794240" y="4944151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별: 꼭짓점 5개 251">
            <a:extLst>
              <a:ext uri="{FF2B5EF4-FFF2-40B4-BE49-F238E27FC236}">
                <a16:creationId xmlns:a16="http://schemas.microsoft.com/office/drawing/2014/main" id="{0E8D5BAD-36B8-44E1-98EB-FA14481C6389}"/>
              </a:ext>
            </a:extLst>
          </p:cNvPr>
          <p:cNvSpPr/>
          <p:nvPr/>
        </p:nvSpPr>
        <p:spPr>
          <a:xfrm>
            <a:off x="6915563" y="4944151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별: 꼭짓점 5개 252">
            <a:extLst>
              <a:ext uri="{FF2B5EF4-FFF2-40B4-BE49-F238E27FC236}">
                <a16:creationId xmlns:a16="http://schemas.microsoft.com/office/drawing/2014/main" id="{ECEB58C0-0C4B-4F27-8095-63B443B5DE58}"/>
              </a:ext>
            </a:extLst>
          </p:cNvPr>
          <p:cNvSpPr/>
          <p:nvPr/>
        </p:nvSpPr>
        <p:spPr>
          <a:xfrm>
            <a:off x="7036886" y="4944150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별: 꼭짓점 5개 253">
            <a:extLst>
              <a:ext uri="{FF2B5EF4-FFF2-40B4-BE49-F238E27FC236}">
                <a16:creationId xmlns:a16="http://schemas.microsoft.com/office/drawing/2014/main" id="{8EC44E28-7F4D-4100-BE8F-4856EDB96005}"/>
              </a:ext>
            </a:extLst>
          </p:cNvPr>
          <p:cNvSpPr/>
          <p:nvPr/>
        </p:nvSpPr>
        <p:spPr>
          <a:xfrm>
            <a:off x="7153463" y="4944150"/>
            <a:ext cx="75378" cy="75378"/>
          </a:xfrm>
          <a:prstGeom prst="star5">
            <a:avLst/>
          </a:prstGeom>
          <a:solidFill>
            <a:srgbClr val="548235"/>
          </a:solidFill>
          <a:ln w="31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5" name="직사각형 2064">
            <a:extLst>
              <a:ext uri="{FF2B5EF4-FFF2-40B4-BE49-F238E27FC236}">
                <a16:creationId xmlns:a16="http://schemas.microsoft.com/office/drawing/2014/main" id="{C3CFE1FC-9A38-48AC-92E4-CE7AF9680C70}"/>
              </a:ext>
            </a:extLst>
          </p:cNvPr>
          <p:cNvSpPr/>
          <p:nvPr/>
        </p:nvSpPr>
        <p:spPr>
          <a:xfrm>
            <a:off x="7231873" y="4486523"/>
            <a:ext cx="777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85C060"/>
                </a:solidFill>
              </a:rPr>
              <a:t>4.1</a:t>
            </a:r>
            <a:r>
              <a:rPr lang="en-US" altLang="ko-KR" sz="200" dirty="0"/>
              <a:t> </a:t>
            </a:r>
            <a:r>
              <a:rPr lang="en-US" altLang="ko-KR" sz="400" dirty="0"/>
              <a:t>/ </a:t>
            </a:r>
            <a:r>
              <a:rPr lang="en-US" altLang="ko-KR" sz="500" dirty="0"/>
              <a:t>5.0</a:t>
            </a:r>
            <a:endParaRPr lang="ko-KR" altLang="en-US" sz="11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DF02E64A-C119-4D0B-93DC-C7F4F76B297F}"/>
              </a:ext>
            </a:extLst>
          </p:cNvPr>
          <p:cNvSpPr/>
          <p:nvPr/>
        </p:nvSpPr>
        <p:spPr>
          <a:xfrm>
            <a:off x="7226187" y="4683312"/>
            <a:ext cx="777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85C060"/>
                </a:solidFill>
              </a:rPr>
              <a:t>3.8</a:t>
            </a:r>
            <a:r>
              <a:rPr lang="en-US" altLang="ko-KR" sz="200" dirty="0"/>
              <a:t> </a:t>
            </a:r>
            <a:r>
              <a:rPr lang="en-US" altLang="ko-KR" sz="400" dirty="0"/>
              <a:t>/ </a:t>
            </a:r>
            <a:r>
              <a:rPr lang="en-US" altLang="ko-KR" sz="500" dirty="0"/>
              <a:t>5.0</a:t>
            </a:r>
            <a:endParaRPr lang="ko-KR" altLang="en-US" sz="1100" dirty="0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219B88F-05AD-4468-BAA0-81D6FD430E6A}"/>
              </a:ext>
            </a:extLst>
          </p:cNvPr>
          <p:cNvSpPr/>
          <p:nvPr/>
        </p:nvSpPr>
        <p:spPr>
          <a:xfrm>
            <a:off x="7228841" y="4880101"/>
            <a:ext cx="777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85C060"/>
                </a:solidFill>
              </a:rPr>
              <a:t>5.0</a:t>
            </a:r>
            <a:r>
              <a:rPr lang="en-US" altLang="ko-KR" sz="200" dirty="0"/>
              <a:t> </a:t>
            </a:r>
            <a:r>
              <a:rPr lang="en-US" altLang="ko-KR" sz="400" dirty="0"/>
              <a:t>/ </a:t>
            </a:r>
            <a:r>
              <a:rPr lang="en-US" altLang="ko-KR" sz="500" dirty="0"/>
              <a:t>5.0</a:t>
            </a:r>
            <a:endParaRPr lang="ko-KR" altLang="en-US" sz="11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638C2A8-3140-415C-B054-3662428C52A5}"/>
              </a:ext>
            </a:extLst>
          </p:cNvPr>
          <p:cNvSpPr txBox="1"/>
          <p:nvPr/>
        </p:nvSpPr>
        <p:spPr>
          <a:xfrm>
            <a:off x="6111604" y="4273579"/>
            <a:ext cx="8789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점수</a:t>
            </a:r>
          </a:p>
        </p:txBody>
      </p:sp>
      <p:grpSp>
        <p:nvGrpSpPr>
          <p:cNvPr id="262" name="Scroll Indicator">
            <a:extLst>
              <a:ext uri="{FF2B5EF4-FFF2-40B4-BE49-F238E27FC236}">
                <a16:creationId xmlns:a16="http://schemas.microsoft.com/office/drawing/2014/main" id="{84A61E07-3B03-4D88-91D0-A57BF0DE352D}"/>
              </a:ext>
            </a:extLst>
          </p:cNvPr>
          <p:cNvGrpSpPr/>
          <p:nvPr/>
        </p:nvGrpSpPr>
        <p:grpSpPr>
          <a:xfrm>
            <a:off x="7805871" y="4486523"/>
            <a:ext cx="66810" cy="547918"/>
            <a:chOff x="892175" y="1261242"/>
            <a:chExt cx="25400" cy="3016250"/>
          </a:xfrm>
        </p:grpSpPr>
        <p:cxnSp>
          <p:nvCxnSpPr>
            <p:cNvPr id="263" name="Track">
              <a:extLst>
                <a:ext uri="{FF2B5EF4-FFF2-40B4-BE49-F238E27FC236}">
                  <a16:creationId xmlns:a16="http://schemas.microsoft.com/office/drawing/2014/main" id="{16B83CCF-D77F-42FC-B1A8-67BAB846FBD4}"/>
                </a:ext>
              </a:extLst>
            </p:cNvPr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Thumb">
              <a:extLst>
                <a:ext uri="{FF2B5EF4-FFF2-40B4-BE49-F238E27FC236}">
                  <a16:creationId xmlns:a16="http://schemas.microsoft.com/office/drawing/2014/main" id="{1E7E99DE-F57D-440B-B460-7F1C8CAFDF83}"/>
                </a:ext>
              </a:extLst>
            </p:cNvPr>
            <p:cNvSpPr/>
            <p:nvPr/>
          </p:nvSpPr>
          <p:spPr>
            <a:xfrm>
              <a:off x="892175" y="1718869"/>
              <a:ext cx="25400" cy="508000"/>
            </a:xfrm>
            <a:prstGeom prst="roundRect">
              <a:avLst/>
            </a:prstGeom>
            <a:solidFill>
              <a:srgbClr val="85C06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5" name="화살표: 오른쪽 264">
            <a:extLst>
              <a:ext uri="{FF2B5EF4-FFF2-40B4-BE49-F238E27FC236}">
                <a16:creationId xmlns:a16="http://schemas.microsoft.com/office/drawing/2014/main" id="{0A425522-9F46-4AAE-B376-5DCD4E743F5E}"/>
              </a:ext>
            </a:extLst>
          </p:cNvPr>
          <p:cNvSpPr/>
          <p:nvPr/>
        </p:nvSpPr>
        <p:spPr>
          <a:xfrm>
            <a:off x="3959352" y="3209544"/>
            <a:ext cx="1353312" cy="4572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690E8A1-7688-4568-AD7C-8FB13A6C13CC}"/>
              </a:ext>
            </a:extLst>
          </p:cNvPr>
          <p:cNvSpPr txBox="1"/>
          <p:nvPr/>
        </p:nvSpPr>
        <p:spPr>
          <a:xfrm>
            <a:off x="4023360" y="3739896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54370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44074"/>
            <a:ext cx="8020050" cy="711917"/>
          </a:xfrm>
        </p:spPr>
        <p:txBody>
          <a:bodyPr>
            <a:noAutofit/>
          </a:bodyPr>
          <a:lstStyle/>
          <a:p>
            <a:r>
              <a:rPr lang="ko-KR" altLang="en-US" spc="-150" dirty="0"/>
              <a:t>해결방법</a:t>
            </a:r>
            <a:r>
              <a:rPr lang="en-US" altLang="ko-KR" spc="-150" dirty="0"/>
              <a:t>4</a:t>
            </a:r>
            <a:r>
              <a:rPr lang="ko-KR" altLang="en-US" spc="-150" dirty="0"/>
              <a:t> 혜택전달과정 공개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2247"/>
            <a:ext cx="7886700" cy="5234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기부금 이용 영수증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보고서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 편지 열람 가능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5D10772-9461-4411-9846-20B14165769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37768" y="1435510"/>
            <a:ext cx="6765690" cy="4464052"/>
            <a:chOff x="595684" y="1261242"/>
            <a:chExt cx="6668463" cy="4352544"/>
          </a:xfrm>
        </p:grpSpPr>
        <p:sp>
          <p:nvSpPr>
            <p:cNvPr id="8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9A48706D-F1E4-4DD3-9089-334700AA80A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782864"/>
              <a:ext cx="6668462" cy="38309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EBC6C3D-3C93-4BAD-A3E0-29EE6B77C01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2" cy="52366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10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2797DD-B293-4F6B-9038-6AD2EC8A5C0A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29684" y="1561119"/>
              <a:ext cx="147081" cy="109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C7CCC8B-9A48-4F8E-8794-34FDBF726C9A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56295" y="1330709"/>
              <a:ext cx="97011" cy="92871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19DE8A0-7294-4E6B-B13C-BA2938C8BB7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485625" y="1500165"/>
              <a:ext cx="5456676" cy="23180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www.worthit.com</a:t>
              </a:r>
            </a:p>
          </p:txBody>
        </p:sp>
        <p:sp>
          <p:nvSpPr>
            <p:cNvPr id="13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9D1DCE-E6EC-4D77-ABDF-5DC123430CF8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560655" y="1551058"/>
              <a:ext cx="92317" cy="13001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Navigation Buttons">
              <a:extLst>
                <a:ext uri="{FF2B5EF4-FFF2-40B4-BE49-F238E27FC236}">
                  <a16:creationId xmlns:a16="http://schemas.microsoft.com/office/drawing/2014/main" id="{696AB330-765C-40CA-B469-5E39DB0898E4}"/>
                </a:ext>
              </a:extLst>
            </p:cNvPr>
            <p:cNvGrpSpPr/>
            <p:nvPr/>
          </p:nvGrpSpPr>
          <p:grpSpPr>
            <a:xfrm>
              <a:off x="719788" y="1531710"/>
              <a:ext cx="632136" cy="168716"/>
              <a:chOff x="719788" y="1531710"/>
              <a:chExt cx="632136" cy="168716"/>
            </a:xfrm>
          </p:grpSpPr>
          <p:sp>
            <p:nvSpPr>
              <p:cNvPr id="15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5202B4B-367C-4A50-9050-5D6A8A93059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19788" y="1557249"/>
                <a:ext cx="150210" cy="117636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46F5B4D-55B7-47BC-9B14-83FF00EC3A5C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57621" y="1557249"/>
                <a:ext cx="150210" cy="117636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AB2E494-AACF-4E8B-8836-6A9BA194C31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95455" y="1531710"/>
                <a:ext cx="156469" cy="16871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DB6B0F-3C56-4572-A53A-D658A7591AED}"/>
              </a:ext>
            </a:extLst>
          </p:cNvPr>
          <p:cNvSpPr/>
          <p:nvPr/>
        </p:nvSpPr>
        <p:spPr>
          <a:xfrm>
            <a:off x="1244600" y="1981510"/>
            <a:ext cx="6758061" cy="524916"/>
          </a:xfrm>
          <a:prstGeom prst="rect">
            <a:avLst/>
          </a:prstGeom>
          <a:solidFill>
            <a:srgbClr val="C9E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3008A1-CE5E-47DC-A5ED-7D8E665646C6}"/>
              </a:ext>
            </a:extLst>
          </p:cNvPr>
          <p:cNvSpPr/>
          <p:nvPr/>
        </p:nvSpPr>
        <p:spPr>
          <a:xfrm>
            <a:off x="1245390" y="4097276"/>
            <a:ext cx="6758061" cy="1601284"/>
          </a:xfrm>
          <a:prstGeom prst="rect">
            <a:avLst/>
          </a:prstGeom>
          <a:solidFill>
            <a:srgbClr val="C9E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Jumbotron Example">
            <a:extLst>
              <a:ext uri="{FF2B5EF4-FFF2-40B4-BE49-F238E27FC236}">
                <a16:creationId xmlns:a16="http://schemas.microsoft.com/office/drawing/2014/main" id="{A931DD7C-F2FF-4BC4-8B41-C96D070152E6}"/>
              </a:ext>
            </a:extLst>
          </p:cNvPr>
          <p:cNvGrpSpPr/>
          <p:nvPr/>
        </p:nvGrpSpPr>
        <p:grpSpPr>
          <a:xfrm>
            <a:off x="1327263" y="2181894"/>
            <a:ext cx="6671108" cy="3659682"/>
            <a:chOff x="1447964" y="363604"/>
            <a:chExt cx="9267664" cy="5385224"/>
          </a:xfrm>
        </p:grpSpPr>
        <p:sp>
          <p:nvSpPr>
            <p:cNvPr id="20" name="Input">
              <a:extLst>
                <a:ext uri="{FF2B5EF4-FFF2-40B4-BE49-F238E27FC236}">
                  <a16:creationId xmlns:a16="http://schemas.microsoft.com/office/drawing/2014/main" id="{CA4E4DD0-4CBB-4C21-A9F3-71FA5BD4443B}"/>
                </a:ext>
              </a:extLst>
            </p:cNvPr>
            <p:cNvSpPr/>
            <p:nvPr/>
          </p:nvSpPr>
          <p:spPr>
            <a:xfrm>
              <a:off x="8166790" y="457391"/>
              <a:ext cx="1733041" cy="307726"/>
            </a:xfrm>
            <a:prstGeom prst="roundRect">
              <a:avLst>
                <a:gd name="adj" fmla="val 10785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0584" tIns="64008" rIns="100584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Password</a:t>
              </a:r>
            </a:p>
          </p:txBody>
        </p:sp>
        <p:sp>
          <p:nvSpPr>
            <p:cNvPr id="22" name="Input">
              <a:extLst>
                <a:ext uri="{FF2B5EF4-FFF2-40B4-BE49-F238E27FC236}">
                  <a16:creationId xmlns:a16="http://schemas.microsoft.com/office/drawing/2014/main" id="{633500B2-604E-4E8A-B55E-7846458669E4}"/>
                </a:ext>
              </a:extLst>
            </p:cNvPr>
            <p:cNvSpPr/>
            <p:nvPr/>
          </p:nvSpPr>
          <p:spPr>
            <a:xfrm>
              <a:off x="6368177" y="457391"/>
              <a:ext cx="1733041" cy="307726"/>
            </a:xfrm>
            <a:prstGeom prst="roundRect">
              <a:avLst>
                <a:gd name="adj" fmla="val 10785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0584" tIns="64008" rIns="100584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Email</a:t>
              </a:r>
            </a:p>
          </p:txBody>
        </p:sp>
        <p:sp>
          <p:nvSpPr>
            <p:cNvPr id="37" name="Jumbotron">
              <a:extLst>
                <a:ext uri="{FF2B5EF4-FFF2-40B4-BE49-F238E27FC236}">
                  <a16:creationId xmlns:a16="http://schemas.microsoft.com/office/drawing/2014/main" id="{97EC4B35-FF57-499F-923B-FA141530098E}"/>
                </a:ext>
              </a:extLst>
            </p:cNvPr>
            <p:cNvSpPr/>
            <p:nvPr/>
          </p:nvSpPr>
          <p:spPr>
            <a:xfrm>
              <a:off x="1619247" y="974948"/>
              <a:ext cx="8514742" cy="2038343"/>
            </a:xfrm>
            <a:prstGeom prst="roundRect">
              <a:avLst>
                <a:gd name="adj" fmla="val 2079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48640" tIns="274320" rIns="54864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endParaRPr lang="en-US" sz="4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h2">
              <a:extLst>
                <a:ext uri="{FF2B5EF4-FFF2-40B4-BE49-F238E27FC236}">
                  <a16:creationId xmlns:a16="http://schemas.microsoft.com/office/drawing/2014/main" id="{85BE5737-A78B-4084-9A5C-9A0AF79B9971}"/>
                </a:ext>
              </a:extLst>
            </p:cNvPr>
            <p:cNvSpPr txBox="1"/>
            <p:nvPr/>
          </p:nvSpPr>
          <p:spPr>
            <a:xfrm>
              <a:off x="1627185" y="3249212"/>
              <a:ext cx="2358320" cy="4528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>
                  <a:ln w="1016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고도 M" panose="02000503000000020004" pitchFamily="2" charset="-127"/>
                  <a:ea typeface="고도 M" panose="02000503000000020004" pitchFamily="2" charset="-127"/>
                  <a:cs typeface="Segoe UI Semibold" panose="020B0702040204020203" pitchFamily="34" charset="0"/>
                </a:rPr>
                <a:t>최근 기부이벤트</a:t>
              </a:r>
              <a:endParaRPr lang="en-US" sz="20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5" name="Body Copy">
              <a:extLst>
                <a:ext uri="{FF2B5EF4-FFF2-40B4-BE49-F238E27FC236}">
                  <a16:creationId xmlns:a16="http://schemas.microsoft.com/office/drawing/2014/main" id="{46254A30-6C4B-4771-B441-3372F852A4D0}"/>
                </a:ext>
              </a:extLst>
            </p:cNvPr>
            <p:cNvSpPr txBox="1"/>
            <p:nvPr/>
          </p:nvSpPr>
          <p:spPr>
            <a:xfrm>
              <a:off x="1604418" y="3863035"/>
              <a:ext cx="2788262" cy="267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Button">
              <a:extLst>
                <a:ext uri="{FF2B5EF4-FFF2-40B4-BE49-F238E27FC236}">
                  <a16:creationId xmlns:a16="http://schemas.microsoft.com/office/drawing/2014/main" id="{7A2439D5-9732-4E4F-94CA-FE9A307EB52F}"/>
                </a:ext>
              </a:extLst>
            </p:cNvPr>
            <p:cNvSpPr/>
            <p:nvPr/>
          </p:nvSpPr>
          <p:spPr>
            <a:xfrm>
              <a:off x="1762270" y="3888457"/>
              <a:ext cx="1744663" cy="1073489"/>
            </a:xfrm>
            <a:prstGeom prst="roundRect">
              <a:avLst>
                <a:gd name="adj" fmla="val 11182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64008" rIns="91440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Segoe UI" panose="020B0502040204020203" pitchFamily="34" charset="0"/>
                </a:rPr>
                <a:t>기부 이벤트 목록을 확인할 수 있어요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Segoe UI" panose="020B0502040204020203" pitchFamily="34" charset="0"/>
                </a:rPr>
                <a:t>» </a:t>
              </a:r>
            </a:p>
          </p:txBody>
        </p:sp>
        <p:sp>
          <p:nvSpPr>
            <p:cNvPr id="27" name="h2">
              <a:extLst>
                <a:ext uri="{FF2B5EF4-FFF2-40B4-BE49-F238E27FC236}">
                  <a16:creationId xmlns:a16="http://schemas.microsoft.com/office/drawing/2014/main" id="{B435E819-9F82-4149-A5AB-7030C6C447FB}"/>
                </a:ext>
              </a:extLst>
            </p:cNvPr>
            <p:cNvSpPr txBox="1"/>
            <p:nvPr/>
          </p:nvSpPr>
          <p:spPr>
            <a:xfrm>
              <a:off x="4512167" y="3233130"/>
              <a:ext cx="2349413" cy="4528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>
                  <a:ln w="1016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고도 M" panose="02000503000000020004" pitchFamily="2" charset="-127"/>
                  <a:ea typeface="고도 M" panose="02000503000000020004" pitchFamily="2" charset="-127"/>
                  <a:cs typeface="Segoe UI Semibold" panose="020B0702040204020203" pitchFamily="34" charset="0"/>
                </a:rPr>
                <a:t>기부금 이용내역</a:t>
              </a:r>
              <a:endParaRPr lang="en-US" sz="20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8" name="Body Copy">
              <a:extLst>
                <a:ext uri="{FF2B5EF4-FFF2-40B4-BE49-F238E27FC236}">
                  <a16:creationId xmlns:a16="http://schemas.microsoft.com/office/drawing/2014/main" id="{4DB3FEFD-A9F5-410E-B32F-57C59F899447}"/>
                </a:ext>
              </a:extLst>
            </p:cNvPr>
            <p:cNvSpPr txBox="1"/>
            <p:nvPr/>
          </p:nvSpPr>
          <p:spPr>
            <a:xfrm>
              <a:off x="4673462" y="3867775"/>
              <a:ext cx="2788262" cy="267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h2">
              <a:extLst>
                <a:ext uri="{FF2B5EF4-FFF2-40B4-BE49-F238E27FC236}">
                  <a16:creationId xmlns:a16="http://schemas.microsoft.com/office/drawing/2014/main" id="{8A4FAAAD-8F5F-42EE-98E6-F9FC5BD35F13}"/>
                </a:ext>
              </a:extLst>
            </p:cNvPr>
            <p:cNvSpPr txBox="1"/>
            <p:nvPr/>
          </p:nvSpPr>
          <p:spPr>
            <a:xfrm>
              <a:off x="7707783" y="3192041"/>
              <a:ext cx="2084407" cy="4528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>
                  <a:ln w="1016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고도 M" panose="02000503000000020004" pitchFamily="2" charset="-127"/>
                  <a:ea typeface="고도 M" panose="02000503000000020004" pitchFamily="2" charset="-127"/>
                  <a:cs typeface="Segoe UI Semibold" panose="020B0702040204020203" pitchFamily="34" charset="0"/>
                </a:rPr>
                <a:t>감사편지</a:t>
              </a:r>
              <a:r>
                <a:rPr lang="en-US" altLang="ko-KR" sz="2000" b="1" dirty="0">
                  <a:ln w="1016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고도 M" panose="02000503000000020004" pitchFamily="2" charset="-127"/>
                  <a:ea typeface="고도 M" panose="02000503000000020004" pitchFamily="2" charset="-127"/>
                  <a:cs typeface="Segoe UI Semibold" panose="020B0702040204020203" pitchFamily="34" charset="0"/>
                </a:rPr>
                <a:t>/</a:t>
              </a:r>
              <a:r>
                <a:rPr lang="ko-KR" altLang="en-US" sz="2000" b="1" dirty="0">
                  <a:ln w="10160">
                    <a:solidFill>
                      <a:srgbClr val="0070C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고도 M" panose="02000503000000020004" pitchFamily="2" charset="-127"/>
                  <a:ea typeface="고도 M" panose="02000503000000020004" pitchFamily="2" charset="-127"/>
                  <a:cs typeface="Segoe UI Semibold" panose="020B0702040204020203" pitchFamily="34" charset="0"/>
                </a:rPr>
                <a:t>후기</a:t>
              </a:r>
              <a:endParaRPr lang="en-US" sz="20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  <a:cs typeface="Segoe UI Semibold" panose="020B0702040204020203" pitchFamily="34" charset="0"/>
              </a:endParaRPr>
            </a:p>
          </p:txBody>
        </p:sp>
        <p:sp>
          <p:nvSpPr>
            <p:cNvPr id="31" name="Body Copy">
              <a:extLst>
                <a:ext uri="{FF2B5EF4-FFF2-40B4-BE49-F238E27FC236}">
                  <a16:creationId xmlns:a16="http://schemas.microsoft.com/office/drawing/2014/main" id="{89AD1275-9FB0-4F98-B8B3-2DCFDFB70E22}"/>
                </a:ext>
              </a:extLst>
            </p:cNvPr>
            <p:cNvSpPr txBox="1"/>
            <p:nvPr/>
          </p:nvSpPr>
          <p:spPr>
            <a:xfrm>
              <a:off x="7630543" y="3863035"/>
              <a:ext cx="2788262" cy="267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endParaRPr lang="en-US" sz="105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B647C020-AEB7-41FA-8446-2B785F749297}"/>
                </a:ext>
              </a:extLst>
            </p:cNvPr>
            <p:cNvSpPr/>
            <p:nvPr/>
          </p:nvSpPr>
          <p:spPr>
            <a:xfrm>
              <a:off x="7866813" y="3910082"/>
              <a:ext cx="2094197" cy="1073489"/>
            </a:xfrm>
            <a:prstGeom prst="roundRect">
              <a:avLst>
                <a:gd name="adj" fmla="val 11182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64008" rIns="91440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Segoe UI" panose="020B0502040204020203" pitchFamily="34" charset="0"/>
                </a:rPr>
                <a:t>나눔으로 행복해진 사람들의 이야기를 들어요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Segoe UI" panose="020B0502040204020203" pitchFamily="34" charset="0"/>
                </a:rPr>
                <a:t> »</a:t>
              </a:r>
            </a:p>
          </p:txBody>
        </p:sp>
        <p:cxnSp>
          <p:nvCxnSpPr>
            <p:cNvPr id="33" name="Line">
              <a:extLst>
                <a:ext uri="{FF2B5EF4-FFF2-40B4-BE49-F238E27FC236}">
                  <a16:creationId xmlns:a16="http://schemas.microsoft.com/office/drawing/2014/main" id="{EA2B3B9D-70D7-4B12-9B53-CA1F02DFB96D}"/>
                </a:ext>
              </a:extLst>
            </p:cNvPr>
            <p:cNvCxnSpPr>
              <a:cxnSpLocks/>
            </p:cNvCxnSpPr>
            <p:nvPr/>
          </p:nvCxnSpPr>
          <p:spPr>
            <a:xfrm>
              <a:off x="1476372" y="858904"/>
              <a:ext cx="8657617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Footer">
              <a:extLst>
                <a:ext uri="{FF2B5EF4-FFF2-40B4-BE49-F238E27FC236}">
                  <a16:creationId xmlns:a16="http://schemas.microsoft.com/office/drawing/2014/main" id="{6ADBE677-C563-485F-9B51-D4D177F54710}"/>
                </a:ext>
              </a:extLst>
            </p:cNvPr>
            <p:cNvGrpSpPr/>
            <p:nvPr/>
          </p:nvGrpSpPr>
          <p:grpSpPr>
            <a:xfrm>
              <a:off x="1447964" y="5543383"/>
              <a:ext cx="8686025" cy="205445"/>
              <a:chOff x="1447964" y="5543383"/>
              <a:chExt cx="8686025" cy="205445"/>
            </a:xfrm>
          </p:grpSpPr>
          <p:cxnSp>
            <p:nvCxnSpPr>
              <p:cNvPr id="35" name="Line">
                <a:extLst>
                  <a:ext uri="{FF2B5EF4-FFF2-40B4-BE49-F238E27FC236}">
                    <a16:creationId xmlns:a16="http://schemas.microsoft.com/office/drawing/2014/main" id="{0FCE07AC-19E7-4987-B24B-E5E506915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964" y="5543383"/>
                <a:ext cx="8686025" cy="0"/>
              </a:xfrm>
              <a:prstGeom prst="line">
                <a:avLst/>
              </a:prstGeom>
              <a:ln w="635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opyright">
                <a:extLst>
                  <a:ext uri="{FF2B5EF4-FFF2-40B4-BE49-F238E27FC236}">
                    <a16:creationId xmlns:a16="http://schemas.microsoft.com/office/drawing/2014/main" id="{0F5CB821-6607-4173-9D61-3A484C86499C}"/>
                  </a:ext>
                </a:extLst>
              </p:cNvPr>
              <p:cNvSpPr txBox="1"/>
              <p:nvPr/>
            </p:nvSpPr>
            <p:spPr>
              <a:xfrm>
                <a:off x="1498560" y="5546850"/>
                <a:ext cx="724557" cy="201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spcAft>
                    <a:spcPts val="500"/>
                  </a:spcAft>
                </a:pPr>
                <a:r>
                  <a:rPr lang="en-US" sz="105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© Company</a:t>
                </a:r>
              </a:p>
            </p:txBody>
          </p:sp>
        </p:grpSp>
        <p:sp>
          <p:nvSpPr>
            <p:cNvPr id="19" name="Navbar Shape">
              <a:extLst>
                <a:ext uri="{FF2B5EF4-FFF2-40B4-BE49-F238E27FC236}">
                  <a16:creationId xmlns:a16="http://schemas.microsoft.com/office/drawing/2014/main" id="{3B5A1E35-DBAB-480A-8926-5926000F2D25}"/>
                </a:ext>
              </a:extLst>
            </p:cNvPr>
            <p:cNvSpPr/>
            <p:nvPr/>
          </p:nvSpPr>
          <p:spPr>
            <a:xfrm>
              <a:off x="1476372" y="363604"/>
              <a:ext cx="9239256" cy="495300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Handwriting" panose="03010101010101010101" pitchFamily="66" charset="0"/>
                  <a:cs typeface="Segoe UI" panose="020B0502040204020203" pitchFamily="34" charset="0"/>
                </a:rPr>
                <a:t>WorTHIT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Button">
            <a:extLst>
              <a:ext uri="{FF2B5EF4-FFF2-40B4-BE49-F238E27FC236}">
                <a16:creationId xmlns:a16="http://schemas.microsoft.com/office/drawing/2014/main" id="{0A21CBF6-8833-4093-8EEB-17587CD4BDCD}"/>
              </a:ext>
            </a:extLst>
          </p:cNvPr>
          <p:cNvSpPr/>
          <p:nvPr/>
        </p:nvSpPr>
        <p:spPr>
          <a:xfrm>
            <a:off x="3530170" y="4539846"/>
            <a:ext cx="1696742" cy="926687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9144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기부금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기부 물품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성금의 이용 내역을 영수증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보고서로 확인해요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Segoe UI" panose="020B0502040204020203" pitchFamily="34" charset="0"/>
              </a:rPr>
              <a:t>» </a:t>
            </a:r>
          </a:p>
        </p:txBody>
      </p:sp>
      <p:pic>
        <p:nvPicPr>
          <p:cNvPr id="1026" name="Picture 2" descr="기부에 대한 이미지 검색결과">
            <a:extLst>
              <a:ext uri="{FF2B5EF4-FFF2-40B4-BE49-F238E27FC236}">
                <a16:creationId xmlns:a16="http://schemas.microsoft.com/office/drawing/2014/main" id="{E7C66049-0923-4CFF-91F4-176078C26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66" y="2614153"/>
            <a:ext cx="3268589" cy="136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6F2D85-385C-4440-8444-A49375CE486A}"/>
              </a:ext>
            </a:extLst>
          </p:cNvPr>
          <p:cNvSpPr txBox="1"/>
          <p:nvPr/>
        </p:nvSpPr>
        <p:spPr>
          <a:xfrm>
            <a:off x="4919585" y="2876210"/>
            <a:ext cx="242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나눔 해 주신 사랑에 정직을 더하여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전합니다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자본주의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시장경제의 문제점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유팔무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자본주의 시장경제의 특성과 문제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2015.12.19.&gt;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https://pt-br.facebook.com/palmooyou/posts/94446672897073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 형태 변화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김지윤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착한소비의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미래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명견만리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2015. 12. 12.&gt;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http://blog.naver.com/PostView.nhn?blogId=vinci22c&amp;logNo=220566058433&amp;categoryNo=0&amp;parentCategoryNo=13&amp;viewDate=&amp;currentPage=1&amp;postListTopCurrentPage=1&amp;from=postView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착한소비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소비 트렌드 윤리적 소비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기업윤리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프리브스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2015-08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http://www.mynewsletter.co.kr/acrc/201508/pdf.pdf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착한소비의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키즈현대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환경보호를 위한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작은실천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착한소비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2015.11.03.&gt;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http://kidshyundai.tistory.com/366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6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2758"/>
            <a:ext cx="7886700" cy="53042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 복지 소비 사례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&lt;H&amp;M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공식 홈페이지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www2.hm.com/ko_kr/index.html</a:t>
            </a:r>
          </a:p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김국헌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『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조르지오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아르마니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모피 제품 만들지 않겠다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"』,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노트펫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2016.03.23&gt;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http://www.notepet.co.kr/news/article/article_view/?groupCode=AB100AD250&amp;idx=4041</a:t>
            </a:r>
          </a:p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닥터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브로너스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공식 홈페이지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www.drbronnerskorea.com/</a:t>
            </a:r>
          </a:p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&lt;Dr.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Jart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공식 홈페이지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www.drmartens.co.kr/‎</a:t>
            </a:r>
          </a:p>
          <a:p>
            <a:pPr marL="0" indent="0">
              <a:buNone/>
            </a:pP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 기여 소비 사례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양정희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CJ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제일제당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CJ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제일제당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미네워터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아프리카 아이들과 물을 나누다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2012.03.21.&gt;</a:t>
            </a:r>
            <a:b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http://blog.cj.net/281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피자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알볼로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공식 홈페이지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어깨피자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https://pizzaalvolo.co.kr/menu/menu_master.asp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35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E2043-D5E5-46E7-85B2-2A8CA2F9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 기여 소비 사례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뚜레쥬르 공식 홈페이지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착한 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https://www.cjfoodville.co.kr/share/tousles.asp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중증 장애인 생산품 온라인몰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꿈드래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https://www.goods.go.kr/pp/main.do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착한 소비 마케팅의 한계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트렌드 모니터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착한 소비 경험 및 관련 인식 조사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https://www.trendmonitor.co.kr/tmweb/trend/allTrend/detail.do?bIdx=1606&amp;code=0201&amp;trendType=CKOREA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해결방법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녹색제품 정보시스템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www.greenproduct.go.kr/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화장품을 해석하다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www.hwahae.co.kr/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벡터그래픽이(가) 표시된 사진&#10;&#10;매우 높은 신뢰도로 생성된 설명">
            <a:extLst>
              <a:ext uri="{FF2B5EF4-FFF2-40B4-BE49-F238E27FC236}">
                <a16:creationId xmlns:a16="http://schemas.microsoft.com/office/drawing/2014/main" id="{8BF27A23-A781-4ECB-BA47-B51FF591D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98" y="1404801"/>
            <a:ext cx="2245317" cy="2245317"/>
          </a:xfrm>
          <a:prstGeom prst="rect">
            <a:avLst/>
          </a:prstGeom>
        </p:spPr>
      </p:pic>
      <p:pic>
        <p:nvPicPr>
          <p:cNvPr id="43" name="그림 42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FDDE6E02-F858-4F1A-BABB-2B8C20270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98" y="1404801"/>
            <a:ext cx="2245317" cy="22453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자본주의 </a:t>
            </a:r>
            <a:r>
              <a:rPr lang="en-US" altLang="ko-KR" dirty="0"/>
              <a:t>&amp; </a:t>
            </a:r>
            <a:r>
              <a:rPr lang="ko-KR" altLang="en-US" dirty="0"/>
              <a:t>시장경제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B1FEF94-987B-40AB-A505-2A004F42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64" y="1859331"/>
            <a:ext cx="1081890" cy="1081890"/>
          </a:xfr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8412EB-8F98-40C1-AE74-BFF69547FC3B}"/>
              </a:ext>
            </a:extLst>
          </p:cNvPr>
          <p:cNvGrpSpPr/>
          <p:nvPr/>
        </p:nvGrpSpPr>
        <p:grpSpPr>
          <a:xfrm>
            <a:off x="751563" y="3390705"/>
            <a:ext cx="3206663" cy="1437789"/>
            <a:chOff x="751562" y="3390705"/>
            <a:chExt cx="3206663" cy="14377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1660E-438A-4129-9E6E-8E2A743C4F74}"/>
                </a:ext>
              </a:extLst>
            </p:cNvPr>
            <p:cNvSpPr txBox="1"/>
            <p:nvPr/>
          </p:nvSpPr>
          <p:spPr>
            <a:xfrm>
              <a:off x="976482" y="3390705"/>
              <a:ext cx="2768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자본주의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8558A7-D247-46A8-B600-D0D626D8FFC4}"/>
                </a:ext>
              </a:extLst>
            </p:cNvPr>
            <p:cNvSpPr txBox="1"/>
            <p:nvPr/>
          </p:nvSpPr>
          <p:spPr>
            <a:xfrm>
              <a:off x="751562" y="4182163"/>
              <a:ext cx="3206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재화를 사적으로 소유하고 이윤을 추구하는 것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4726EA7-EC6B-407E-8D29-46B2265236FD}"/>
              </a:ext>
            </a:extLst>
          </p:cNvPr>
          <p:cNvGrpSpPr/>
          <p:nvPr/>
        </p:nvGrpSpPr>
        <p:grpSpPr>
          <a:xfrm>
            <a:off x="5185774" y="3390704"/>
            <a:ext cx="3206663" cy="1437790"/>
            <a:chOff x="5185775" y="3390704"/>
            <a:chExt cx="3206663" cy="14377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A90A3-4D3E-4A53-90F3-D100E6D698A4}"/>
                </a:ext>
              </a:extLst>
            </p:cNvPr>
            <p:cNvSpPr txBox="1"/>
            <p:nvPr/>
          </p:nvSpPr>
          <p:spPr>
            <a:xfrm>
              <a:off x="5399266" y="3390704"/>
              <a:ext cx="2768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시장경제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98C7D1-A0F2-47B2-B23B-58D6E25B851D}"/>
                </a:ext>
              </a:extLst>
            </p:cNvPr>
            <p:cNvSpPr txBox="1"/>
            <p:nvPr/>
          </p:nvSpPr>
          <p:spPr>
            <a:xfrm>
              <a:off x="5185775" y="4182163"/>
              <a:ext cx="3206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자발적인 선택과 교환을 통해 생산과 소비가 이루어지는 경제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8763D7-47D7-4B2D-8636-CD12CB91E67C}"/>
              </a:ext>
            </a:extLst>
          </p:cNvPr>
          <p:cNvSpPr txBox="1"/>
          <p:nvPr/>
        </p:nvSpPr>
        <p:spPr>
          <a:xfrm>
            <a:off x="2621769" y="3842320"/>
            <a:ext cx="390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재화를 사적으로 소유하지 않으면 생산과 소비가 불가능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06E94B2-CC9E-4EA0-8003-BA443AA57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3" y="1624968"/>
            <a:ext cx="1550616" cy="15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자본주의 </a:t>
            </a:r>
            <a:r>
              <a:rPr lang="en-US" altLang="ko-KR" dirty="0"/>
              <a:t>&amp; </a:t>
            </a:r>
            <a:r>
              <a:rPr lang="ko-KR" altLang="en-US" dirty="0"/>
              <a:t>시장경제 문제점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BBCDB4-21AD-40E1-A9E2-78A2D9818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60" y="1544549"/>
            <a:ext cx="8021080" cy="86757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시장에서의 치열한 경쟁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저비용 고효율의 원리 적용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69E585-904E-4A9F-BF54-84DDC2592C4D}"/>
              </a:ext>
            </a:extLst>
          </p:cNvPr>
          <p:cNvGrpSpPr/>
          <p:nvPr/>
        </p:nvGrpSpPr>
        <p:grpSpPr>
          <a:xfrm>
            <a:off x="3450202" y="2871093"/>
            <a:ext cx="2243596" cy="2210461"/>
            <a:chOff x="1159990" y="1305038"/>
            <a:chExt cx="2510110" cy="247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79187B-2CA4-4CD8-BEBF-FD05F1C1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347" y="1305038"/>
              <a:ext cx="2473039" cy="24730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77B94-6A7D-485F-972A-D5DA2C1D1757}"/>
                </a:ext>
              </a:extLst>
            </p:cNvPr>
            <p:cNvSpPr txBox="1"/>
            <p:nvPr/>
          </p:nvSpPr>
          <p:spPr>
            <a:xfrm>
              <a:off x="1159990" y="2967864"/>
              <a:ext cx="75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B91EE-C703-424F-81C7-B05F99003D04}"/>
                </a:ext>
              </a:extLst>
            </p:cNvPr>
            <p:cNvSpPr txBox="1"/>
            <p:nvPr/>
          </p:nvSpPr>
          <p:spPr>
            <a:xfrm>
              <a:off x="2916338" y="2566271"/>
              <a:ext cx="75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비용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BE1FD3-6B1F-4C95-85AD-5A7ABC2666B0}"/>
              </a:ext>
            </a:extLst>
          </p:cNvPr>
          <p:cNvGrpSpPr/>
          <p:nvPr/>
        </p:nvGrpSpPr>
        <p:grpSpPr>
          <a:xfrm>
            <a:off x="245388" y="2697898"/>
            <a:ext cx="2485455" cy="2282630"/>
            <a:chOff x="379703" y="3814812"/>
            <a:chExt cx="2647702" cy="24316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89F518-CBC7-4552-A70C-241A004E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662" y="4988705"/>
              <a:ext cx="1257743" cy="1257744"/>
            </a:xfrm>
            <a:prstGeom prst="rect">
              <a:avLst/>
            </a:prstGeom>
          </p:spPr>
        </p:pic>
        <p:pic>
          <p:nvPicPr>
            <p:cNvPr id="16" name="그림 15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C34646B9-EF05-4F7B-8844-0E9F50CC2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4" y="3814812"/>
              <a:ext cx="1247881" cy="1247881"/>
            </a:xfrm>
            <a:prstGeom prst="rect">
              <a:avLst/>
            </a:prstGeom>
          </p:spPr>
        </p:pic>
        <p:pic>
          <p:nvPicPr>
            <p:cNvPr id="20" name="그림 19" descr="벡터그래픽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55DAED3-2EE3-4BF2-8CD2-CC21B14B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03" y="4988705"/>
              <a:ext cx="1257743" cy="1257744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08F0EA3-937B-4DE5-BA21-729742045C5F}"/>
              </a:ext>
            </a:extLst>
          </p:cNvPr>
          <p:cNvGrpSpPr/>
          <p:nvPr/>
        </p:nvGrpSpPr>
        <p:grpSpPr>
          <a:xfrm>
            <a:off x="3333558" y="3998413"/>
            <a:ext cx="2476884" cy="2418521"/>
            <a:chOff x="3347234" y="3818168"/>
            <a:chExt cx="2638571" cy="257639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EA9F29-DC92-45F0-AED4-54A801DB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76" y="4053681"/>
              <a:ext cx="1356814" cy="1257745"/>
            </a:xfrm>
            <a:prstGeom prst="rect">
              <a:avLst/>
            </a:prstGeom>
          </p:spPr>
        </p:pic>
        <p:pic>
          <p:nvPicPr>
            <p:cNvPr id="29" name="그림 28" descr="벡터그래픽, 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6A4EF069-498E-4E1B-8A80-7E147BCC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8061" y="5136822"/>
              <a:ext cx="1257744" cy="125774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8DA6677-1F07-498A-B96D-5AAF2ADB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077" y="3818168"/>
              <a:ext cx="1356814" cy="1356814"/>
            </a:xfrm>
            <a:prstGeom prst="rect">
              <a:avLst/>
            </a:prstGeom>
          </p:spPr>
        </p:pic>
        <p:pic>
          <p:nvPicPr>
            <p:cNvPr id="33" name="그림 32" descr="좌석, 가구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C250F336-4590-4103-B301-76ED2FA3C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234" y="4944717"/>
              <a:ext cx="1356814" cy="135681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8893C2-F7DC-446B-AC47-CC15704479AE}"/>
              </a:ext>
            </a:extLst>
          </p:cNvPr>
          <p:cNvGrpSpPr/>
          <p:nvPr/>
        </p:nvGrpSpPr>
        <p:grpSpPr>
          <a:xfrm>
            <a:off x="6445991" y="2759174"/>
            <a:ext cx="2452621" cy="2271030"/>
            <a:chOff x="6303793" y="3847953"/>
            <a:chExt cx="2612725" cy="241928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08A45D8-3863-4C82-9953-8780FB82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793" y="5009490"/>
              <a:ext cx="1257743" cy="1257743"/>
            </a:xfrm>
            <a:prstGeom prst="rect">
              <a:avLst/>
            </a:prstGeom>
          </p:spPr>
        </p:pic>
        <p:pic>
          <p:nvPicPr>
            <p:cNvPr id="40" name="그림 39" descr="벡터그래픽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4628677-27AD-4FB6-94B0-78D5464C6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017" y="5024110"/>
              <a:ext cx="1228501" cy="122850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DAACC21-1F44-490B-9B54-A804222A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284" y="3847953"/>
              <a:ext cx="1257743" cy="1257743"/>
            </a:xfrm>
            <a:prstGeom prst="rect">
              <a:avLst/>
            </a:prstGeom>
          </p:spPr>
        </p:pic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D00769A-178E-4F6C-91FA-6EFAF4D1C6B2}"/>
              </a:ext>
            </a:extLst>
          </p:cNvPr>
          <p:cNvCxnSpPr>
            <a:cxnSpLocks/>
          </p:cNvCxnSpPr>
          <p:nvPr/>
        </p:nvCxnSpPr>
        <p:spPr>
          <a:xfrm flipV="1">
            <a:off x="2517278" y="2742341"/>
            <a:ext cx="816280" cy="771739"/>
          </a:xfrm>
          <a:prstGeom prst="bentConnector3">
            <a:avLst/>
          </a:prstGeom>
          <a:ln w="19050">
            <a:solidFill>
              <a:srgbClr val="548235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3976688-E795-471F-AA93-5A6CB668D8C3}"/>
              </a:ext>
            </a:extLst>
          </p:cNvPr>
          <p:cNvCxnSpPr>
            <a:cxnSpLocks/>
          </p:cNvCxnSpPr>
          <p:nvPr/>
        </p:nvCxnSpPr>
        <p:spPr>
          <a:xfrm>
            <a:off x="5766965" y="2747575"/>
            <a:ext cx="819186" cy="766505"/>
          </a:xfrm>
          <a:prstGeom prst="bentConnector3">
            <a:avLst>
              <a:gd name="adj1" fmla="val 50000"/>
            </a:avLst>
          </a:prstGeom>
          <a:ln w="19050">
            <a:solidFill>
              <a:srgbClr val="548235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1DC5146-9ED5-4250-BA6B-88D11E1C296F}"/>
              </a:ext>
            </a:extLst>
          </p:cNvPr>
          <p:cNvCxnSpPr/>
          <p:nvPr/>
        </p:nvCxnSpPr>
        <p:spPr>
          <a:xfrm>
            <a:off x="4566477" y="3588816"/>
            <a:ext cx="0" cy="630678"/>
          </a:xfrm>
          <a:prstGeom prst="line">
            <a:avLst/>
          </a:prstGeom>
          <a:ln w="19050">
            <a:solidFill>
              <a:srgbClr val="548235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24282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DC16A8E-502A-4A6C-8214-D001AD40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"/>
          <a:stretch/>
        </p:blipFill>
        <p:spPr>
          <a:xfrm>
            <a:off x="5641019" y="1059691"/>
            <a:ext cx="2381250" cy="49140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소비형태 변화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29735E-B3DD-4CFA-9C27-0EEAC339B0AD}"/>
              </a:ext>
            </a:extLst>
          </p:cNvPr>
          <p:cNvSpPr txBox="1"/>
          <p:nvPr/>
        </p:nvSpPr>
        <p:spPr>
          <a:xfrm>
            <a:off x="-93830" y="3621650"/>
            <a:ext cx="528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욕구 충족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소비 행위로 인한 </a:t>
            </a:r>
            <a:r>
              <a:rPr lang="ko-KR" altLang="en-US" sz="24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가치 창출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3679B-95DF-4D2F-AF2C-B05C32D05AA4}"/>
              </a:ext>
            </a:extLst>
          </p:cNvPr>
          <p:cNvSpPr txBox="1"/>
          <p:nvPr/>
        </p:nvSpPr>
        <p:spPr>
          <a:xfrm>
            <a:off x="687834" y="1981958"/>
            <a:ext cx="372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욕구 충족 활동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09751133-17B3-49DB-86F1-AC3C69E90888}"/>
              </a:ext>
            </a:extLst>
          </p:cNvPr>
          <p:cNvSpPr/>
          <p:nvPr/>
        </p:nvSpPr>
        <p:spPr>
          <a:xfrm rot="13500000">
            <a:off x="2142856" y="2305119"/>
            <a:ext cx="816382" cy="816382"/>
          </a:xfrm>
          <a:prstGeom prst="halfFrame">
            <a:avLst>
              <a:gd name="adj1" fmla="val 17157"/>
              <a:gd name="adj2" fmla="val 18627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2A83F371-99DD-47BA-801F-BA8748372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29" y="1639499"/>
            <a:ext cx="4161630" cy="35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 dirty="0"/>
              <a:t>착한 소비</a:t>
            </a:r>
          </a:p>
        </p:txBody>
      </p:sp>
      <p:pic>
        <p:nvPicPr>
          <p:cNvPr id="5" name="내용 개체 틀 4" descr="의류이(가) 표시된 사진&#10;&#10;높은 신뢰도로 생성된 설명">
            <a:extLst>
              <a:ext uri="{FF2B5EF4-FFF2-40B4-BE49-F238E27FC236}">
                <a16:creationId xmlns:a16="http://schemas.microsoft.com/office/drawing/2014/main" id="{58716C49-7C7C-4DB2-964E-05C88396F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0" y="1620968"/>
            <a:ext cx="2523557" cy="3254680"/>
          </a:xfr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777670-3417-483A-AB5D-7F75C9A0A248}"/>
              </a:ext>
            </a:extLst>
          </p:cNvPr>
          <p:cNvSpPr txBox="1"/>
          <p:nvPr/>
        </p:nvSpPr>
        <p:spPr>
          <a:xfrm>
            <a:off x="3246963" y="1448663"/>
            <a:ext cx="5694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소비자들의 타인에게 도움이 되고자 하는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의식의 개선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윤리성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시작된 최근 소비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트렌드</a:t>
            </a:r>
            <a:endParaRPr lang="en-US" altLang="ko-KR" sz="2000" dirty="0">
              <a:solidFill>
                <a:srgbClr val="5482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친환경적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인간적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소비로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사회에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할 수 있는 상품을 구매하는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자신을 넘어 사회를 생각하는 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윤리적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소비   </a:t>
            </a:r>
          </a:p>
        </p:txBody>
      </p:sp>
    </p:spTree>
    <p:extLst>
      <p:ext uri="{BB962C8B-B14F-4D97-AF65-F5344CB8AC3E}">
        <p14:creationId xmlns:p14="http://schemas.microsoft.com/office/powerpoint/2010/main" val="238843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D22C2A-C119-4B87-BE46-C0DC6CA10016}"/>
              </a:ext>
            </a:extLst>
          </p:cNvPr>
          <p:cNvGrpSpPr/>
          <p:nvPr/>
        </p:nvGrpSpPr>
        <p:grpSpPr>
          <a:xfrm>
            <a:off x="1301301" y="1301394"/>
            <a:ext cx="3837742" cy="1502651"/>
            <a:chOff x="2386277" y="1435269"/>
            <a:chExt cx="3837742" cy="15026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4485F7-BB60-47CA-9174-2E60C6AE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6277" y="1435269"/>
              <a:ext cx="1502651" cy="1502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E4CD9-64F4-415C-8324-2F2B08BA0C9A}"/>
                </a:ext>
              </a:extLst>
            </p:cNvPr>
            <p:cNvSpPr txBox="1"/>
            <p:nvPr/>
          </p:nvSpPr>
          <p:spPr>
            <a:xfrm>
              <a:off x="4111502" y="1955761"/>
              <a:ext cx="211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동물 복지 소비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3FD257-FE51-4632-B722-7A2FA3D0540F}"/>
              </a:ext>
            </a:extLst>
          </p:cNvPr>
          <p:cNvGrpSpPr/>
          <p:nvPr/>
        </p:nvGrpSpPr>
        <p:grpSpPr>
          <a:xfrm>
            <a:off x="1397224" y="1289882"/>
            <a:ext cx="3761483" cy="1502651"/>
            <a:chOff x="753910" y="3920084"/>
            <a:chExt cx="3761483" cy="15026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E7B1788-ACBE-4C29-8A6A-01F2A79A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3910" y="3920084"/>
              <a:ext cx="1502651" cy="15026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013743-0033-4CB0-8E48-44D488B2DF0A}"/>
                </a:ext>
              </a:extLst>
            </p:cNvPr>
            <p:cNvSpPr txBox="1"/>
            <p:nvPr/>
          </p:nvSpPr>
          <p:spPr>
            <a:xfrm>
              <a:off x="2402876" y="4440576"/>
              <a:ext cx="211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사회 기여 소비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D9F5368-A665-4F4B-9678-1A83438097ED}"/>
              </a:ext>
            </a:extLst>
          </p:cNvPr>
          <p:cNvGrpSpPr/>
          <p:nvPr/>
        </p:nvGrpSpPr>
        <p:grpSpPr>
          <a:xfrm>
            <a:off x="1505235" y="2823709"/>
            <a:ext cx="6350696" cy="2371185"/>
            <a:chOff x="1396652" y="7562265"/>
            <a:chExt cx="6350696" cy="237118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AAB77AB-3EDE-45C1-BEE0-9B47684B8E0B}"/>
                </a:ext>
              </a:extLst>
            </p:cNvPr>
            <p:cNvSpPr/>
            <p:nvPr/>
          </p:nvSpPr>
          <p:spPr>
            <a:xfrm>
              <a:off x="1396652" y="7562265"/>
              <a:ext cx="6350696" cy="2371185"/>
            </a:xfrm>
            <a:prstGeom prst="roundRect">
              <a:avLst/>
            </a:prstGeom>
            <a:noFill/>
            <a:ln w="1905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91C4A8-C702-4618-8586-3654F103EFCB}"/>
                </a:ext>
              </a:extLst>
            </p:cNvPr>
            <p:cNvSpPr txBox="1"/>
            <p:nvPr/>
          </p:nvSpPr>
          <p:spPr>
            <a:xfrm>
              <a:off x="1837023" y="8040854"/>
              <a:ext cx="22744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동물 생산 제품 반대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06E1A-312B-41DD-B8B2-EB80BC31C0C7}"/>
                </a:ext>
              </a:extLst>
            </p:cNvPr>
            <p:cNvSpPr txBox="1"/>
            <p:nvPr/>
          </p:nvSpPr>
          <p:spPr>
            <a:xfrm>
              <a:off x="1691014" y="9204762"/>
              <a:ext cx="2718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동물복지 고려 제품 소비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AF325B-9FDD-4A7F-92E0-F8DA468838CA}"/>
                </a:ext>
              </a:extLst>
            </p:cNvPr>
            <p:cNvSpPr txBox="1"/>
            <p:nvPr/>
          </p:nvSpPr>
          <p:spPr>
            <a:xfrm>
              <a:off x="4819447" y="7783332"/>
              <a:ext cx="2517731" cy="88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모피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가죽 불매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육식 반대 및 채식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D902C9-BACF-40B3-968C-CC33787D4A69}"/>
                </a:ext>
              </a:extLst>
            </p:cNvPr>
            <p:cNvSpPr txBox="1"/>
            <p:nvPr/>
          </p:nvSpPr>
          <p:spPr>
            <a:xfrm>
              <a:off x="4819447" y="8945396"/>
              <a:ext cx="2517731" cy="88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동물실험 화장품 불매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가축의 윤리적 생산 추구</a:t>
              </a:r>
            </a:p>
          </p:txBody>
        </p:sp>
        <p:sp>
          <p:nvSpPr>
            <p:cNvPr id="28" name="왼쪽 대괄호 27">
              <a:extLst>
                <a:ext uri="{FF2B5EF4-FFF2-40B4-BE49-F238E27FC236}">
                  <a16:creationId xmlns:a16="http://schemas.microsoft.com/office/drawing/2014/main" id="{69FF4D48-A7F6-44C8-B4B6-3FD30B57D295}"/>
                </a:ext>
              </a:extLst>
            </p:cNvPr>
            <p:cNvSpPr/>
            <p:nvPr/>
          </p:nvSpPr>
          <p:spPr>
            <a:xfrm>
              <a:off x="4633870" y="8040854"/>
              <a:ext cx="167906" cy="400110"/>
            </a:xfrm>
            <a:prstGeom prst="leftBracket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BE00FA4-FC14-415B-AE52-34D337BAA3E7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>
              <a:off x="4111502" y="8240909"/>
              <a:ext cx="522368" cy="0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5A5DA645-9B0B-4530-AF98-0B338B21868E}"/>
                </a:ext>
              </a:extLst>
            </p:cNvPr>
            <p:cNvSpPr/>
            <p:nvPr/>
          </p:nvSpPr>
          <p:spPr>
            <a:xfrm>
              <a:off x="4636525" y="9204762"/>
              <a:ext cx="167906" cy="400110"/>
            </a:xfrm>
            <a:prstGeom prst="leftBracket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20C1070-CEDB-492D-9B10-CCF6679DB6B6}"/>
                </a:ext>
              </a:extLst>
            </p:cNvPr>
            <p:cNvCxnSpPr>
              <a:cxnSpLocks/>
              <a:stCxn id="25" idx="3"/>
              <a:endCxn id="33" idx="1"/>
            </p:cNvCxnSpPr>
            <p:nvPr/>
          </p:nvCxnSpPr>
          <p:spPr>
            <a:xfrm>
              <a:off x="4409277" y="9404817"/>
              <a:ext cx="227248" cy="0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C406614-546F-4B8F-828A-2EFC8A6727FF}"/>
              </a:ext>
            </a:extLst>
          </p:cNvPr>
          <p:cNvGrpSpPr/>
          <p:nvPr/>
        </p:nvGrpSpPr>
        <p:grpSpPr>
          <a:xfrm>
            <a:off x="1505235" y="2821884"/>
            <a:ext cx="6424926" cy="2371185"/>
            <a:chOff x="1396652" y="7562265"/>
            <a:chExt cx="6424926" cy="2371185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8AAE0F0-2A58-4907-B577-131FD4A6C6CE}"/>
                </a:ext>
              </a:extLst>
            </p:cNvPr>
            <p:cNvSpPr/>
            <p:nvPr/>
          </p:nvSpPr>
          <p:spPr>
            <a:xfrm>
              <a:off x="1396652" y="7562265"/>
              <a:ext cx="6350696" cy="2371185"/>
            </a:xfrm>
            <a:prstGeom prst="roundRect">
              <a:avLst/>
            </a:prstGeom>
            <a:noFill/>
            <a:ln w="1905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4C10AA-0F34-411C-A58D-21DE6C4FB387}"/>
                </a:ext>
              </a:extLst>
            </p:cNvPr>
            <p:cNvSpPr txBox="1"/>
            <p:nvPr/>
          </p:nvSpPr>
          <p:spPr>
            <a:xfrm>
              <a:off x="1630537" y="8040147"/>
              <a:ext cx="1979925" cy="40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기부 소비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DE9675-1FFB-49FE-95AB-FF6484427BAB}"/>
                </a:ext>
              </a:extLst>
            </p:cNvPr>
            <p:cNvSpPr txBox="1"/>
            <p:nvPr/>
          </p:nvSpPr>
          <p:spPr>
            <a:xfrm>
              <a:off x="1610679" y="8878495"/>
              <a:ext cx="2112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생산자 배려 소비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176A9B-2C45-42ED-A7DE-500CD9B782F9}"/>
                </a:ext>
              </a:extLst>
            </p:cNvPr>
            <p:cNvSpPr txBox="1"/>
            <p:nvPr/>
          </p:nvSpPr>
          <p:spPr>
            <a:xfrm>
              <a:off x="4133365" y="7983978"/>
              <a:ext cx="31133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수익의 일부 기부상품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E0044D-7909-4C2A-9B1D-4E305A5302A8}"/>
                </a:ext>
              </a:extLst>
            </p:cNvPr>
            <p:cNvSpPr txBox="1"/>
            <p:nvPr/>
          </p:nvSpPr>
          <p:spPr>
            <a:xfrm>
              <a:off x="4133365" y="8619129"/>
              <a:ext cx="36882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공정무역 제품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장애인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중소기업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농업인 생산제품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8D5FC46-5F55-4789-99C9-E4A4ACA485B1}"/>
                </a:ext>
              </a:extLst>
            </p:cNvPr>
            <p:cNvCxnSpPr>
              <a:cxnSpLocks/>
              <a:stCxn id="47" idx="3"/>
              <a:endCxn id="49" idx="1"/>
            </p:cNvCxnSpPr>
            <p:nvPr/>
          </p:nvCxnSpPr>
          <p:spPr>
            <a:xfrm flipV="1">
              <a:off x="3610462" y="8237894"/>
              <a:ext cx="522903" cy="2662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62D8ED07-2C55-489E-8172-173E1F5CEB6E}"/>
                </a:ext>
              </a:extLst>
            </p:cNvPr>
            <p:cNvSpPr/>
            <p:nvPr/>
          </p:nvSpPr>
          <p:spPr>
            <a:xfrm>
              <a:off x="3950444" y="8878495"/>
              <a:ext cx="167906" cy="400110"/>
            </a:xfrm>
            <a:prstGeom prst="leftBracket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6705244-DAD3-4A88-9C58-F48EBF5C79D1}"/>
                </a:ext>
              </a:extLst>
            </p:cNvPr>
            <p:cNvCxnSpPr>
              <a:cxnSpLocks/>
              <a:stCxn id="48" idx="3"/>
              <a:endCxn id="52" idx="1"/>
            </p:cNvCxnSpPr>
            <p:nvPr/>
          </p:nvCxnSpPr>
          <p:spPr>
            <a:xfrm>
              <a:off x="3723196" y="9078550"/>
              <a:ext cx="227248" cy="0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840"/>
            <a:ext cx="7886700" cy="711917"/>
          </a:xfrm>
        </p:spPr>
        <p:txBody>
          <a:bodyPr/>
          <a:lstStyle/>
          <a:p>
            <a:r>
              <a:rPr lang="ko-KR" altLang="en-US"/>
              <a:t>착한 소비의 종류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C9C7ABB-F5D6-4651-B69C-404B15CEF6AB}"/>
              </a:ext>
            </a:extLst>
          </p:cNvPr>
          <p:cNvGrpSpPr/>
          <p:nvPr/>
        </p:nvGrpSpPr>
        <p:grpSpPr>
          <a:xfrm>
            <a:off x="1448783" y="1294775"/>
            <a:ext cx="3700542" cy="1502652"/>
            <a:chOff x="4940068" y="3920081"/>
            <a:chExt cx="3700542" cy="1502652"/>
          </a:xfrm>
        </p:grpSpPr>
        <p:pic>
          <p:nvPicPr>
            <p:cNvPr id="18" name="그림 17" descr="벡터그래픽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F56FD8F-9ECB-4C85-B05E-801580EF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0068" y="3920081"/>
              <a:ext cx="1502652" cy="150265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E83CBC-F553-48AF-9C7F-962A635CFAE4}"/>
                </a:ext>
              </a:extLst>
            </p:cNvPr>
            <p:cNvSpPr txBox="1"/>
            <p:nvPr/>
          </p:nvSpPr>
          <p:spPr>
            <a:xfrm>
              <a:off x="6528093" y="4440575"/>
              <a:ext cx="211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환경 보호 소비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7CFC1AD-FF5D-49A4-B00B-7559386DF253}"/>
              </a:ext>
            </a:extLst>
          </p:cNvPr>
          <p:cNvGrpSpPr/>
          <p:nvPr/>
        </p:nvGrpSpPr>
        <p:grpSpPr>
          <a:xfrm>
            <a:off x="1508973" y="2773131"/>
            <a:ext cx="6350696" cy="2419938"/>
            <a:chOff x="1119182" y="1069614"/>
            <a:chExt cx="6350696" cy="241993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D60F775-7B1F-4AAA-B3FC-1184C0F4CEEF}"/>
                </a:ext>
              </a:extLst>
            </p:cNvPr>
            <p:cNvSpPr/>
            <p:nvPr/>
          </p:nvSpPr>
          <p:spPr>
            <a:xfrm>
              <a:off x="1119182" y="1118367"/>
              <a:ext cx="6350696" cy="2371185"/>
            </a:xfrm>
            <a:prstGeom prst="roundRect">
              <a:avLst/>
            </a:prstGeom>
            <a:noFill/>
            <a:ln w="1905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17DFD4-30B5-4F54-9921-8749FD6CB97E}"/>
                </a:ext>
              </a:extLst>
            </p:cNvPr>
            <p:cNvSpPr txBox="1"/>
            <p:nvPr/>
          </p:nvSpPr>
          <p:spPr>
            <a:xfrm>
              <a:off x="1518535" y="1775053"/>
              <a:ext cx="24795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친환경 생산 제품 소비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D5D88B-EE4D-4A35-83E0-09239E73FEE2}"/>
                </a:ext>
              </a:extLst>
            </p:cNvPr>
            <p:cNvSpPr txBox="1"/>
            <p:nvPr/>
          </p:nvSpPr>
          <p:spPr>
            <a:xfrm>
              <a:off x="1262791" y="2857190"/>
              <a:ext cx="2786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환경오염 유발 제품 지양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5A1EC4-05F9-48F7-858F-3695DDC127A2}"/>
                </a:ext>
              </a:extLst>
            </p:cNvPr>
            <p:cNvSpPr txBox="1"/>
            <p:nvPr/>
          </p:nvSpPr>
          <p:spPr>
            <a:xfrm>
              <a:off x="4664436" y="1069614"/>
              <a:ext cx="206013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저탄소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인증제품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친환경 제조제품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친환경 농법상품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업사이클링 제품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5F21C7-5923-4647-A33B-B06A396725C5}"/>
                </a:ext>
              </a:extLst>
            </p:cNvPr>
            <p:cNvSpPr txBox="1"/>
            <p:nvPr/>
          </p:nvSpPr>
          <p:spPr>
            <a:xfrm>
              <a:off x="4703921" y="2803330"/>
              <a:ext cx="206013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친환경 포장 제품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C2A5F81-E73A-48B3-ADA0-A3877ED5CFE8}"/>
                </a:ext>
              </a:extLst>
            </p:cNvPr>
            <p:cNvCxnSpPr>
              <a:cxnSpLocks/>
              <a:stCxn id="65" idx="3"/>
              <a:endCxn id="71" idx="1"/>
            </p:cNvCxnSpPr>
            <p:nvPr/>
          </p:nvCxnSpPr>
          <p:spPr>
            <a:xfrm>
              <a:off x="3998098" y="1975108"/>
              <a:ext cx="459935" cy="1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821A045-1229-4C70-826B-86B39FC8DB79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4049271" y="3057245"/>
              <a:ext cx="654650" cy="1"/>
            </a:xfrm>
            <a:prstGeom prst="line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왼쪽 대괄호 70">
              <a:extLst>
                <a:ext uri="{FF2B5EF4-FFF2-40B4-BE49-F238E27FC236}">
                  <a16:creationId xmlns:a16="http://schemas.microsoft.com/office/drawing/2014/main" id="{96C058F2-DE09-4CFD-A124-5F1D6E375422}"/>
                </a:ext>
              </a:extLst>
            </p:cNvPr>
            <p:cNvSpPr/>
            <p:nvPr/>
          </p:nvSpPr>
          <p:spPr>
            <a:xfrm>
              <a:off x="4458033" y="1318221"/>
              <a:ext cx="200537" cy="1313775"/>
            </a:xfrm>
            <a:prstGeom prst="leftBracket">
              <a:avLst/>
            </a:prstGeom>
            <a:ln w="1905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4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복지 소비 실천사례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AA25AE-EC94-461E-B28F-5E8EE1EA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가죽 불매 운동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3EA2CF-F45B-4169-8E28-C96F0460491E}"/>
              </a:ext>
            </a:extLst>
          </p:cNvPr>
          <p:cNvGrpSpPr/>
          <p:nvPr/>
        </p:nvGrpSpPr>
        <p:grpSpPr>
          <a:xfrm>
            <a:off x="628650" y="2049315"/>
            <a:ext cx="3943350" cy="3496177"/>
            <a:chOff x="628650" y="1785620"/>
            <a:chExt cx="4866008" cy="43142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C9171D-420D-4A0F-9AF1-759E704D0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8" t="19654" r="27809" b="21619"/>
            <a:stretch/>
          </p:blipFill>
          <p:spPr>
            <a:xfrm>
              <a:off x="2648901" y="3873631"/>
              <a:ext cx="2845757" cy="1985825"/>
            </a:xfrm>
            <a:prstGeom prst="rect">
              <a:avLst/>
            </a:prstGeom>
          </p:spPr>
        </p:pic>
        <p:pic>
          <p:nvPicPr>
            <p:cNvPr id="14" name="Picture 2" descr="http://www.tinnews.co.kr/imgdata/tinnews_co_kr/201601/2016011544289216.jpg">
              <a:extLst>
                <a:ext uri="{FF2B5EF4-FFF2-40B4-BE49-F238E27FC236}">
                  <a16:creationId xmlns:a16="http://schemas.microsoft.com/office/drawing/2014/main" id="{DCC67603-E979-4E1F-BD7F-3994ACA7E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80" b="52541"/>
            <a:stretch/>
          </p:blipFill>
          <p:spPr bwMode="auto">
            <a:xfrm>
              <a:off x="628650" y="1785620"/>
              <a:ext cx="4866008" cy="19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C748E6-3176-40D7-AC53-D71C66A664D3}"/>
                </a:ext>
              </a:extLst>
            </p:cNvPr>
            <p:cNvSpPr txBox="1"/>
            <p:nvPr/>
          </p:nvSpPr>
          <p:spPr>
            <a:xfrm>
              <a:off x="628650" y="3897047"/>
              <a:ext cx="2020251" cy="220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고도 M" panose="02000503000000020004" pitchFamily="2" charset="-127"/>
                  <a:cs typeface="Calibri" panose="020F0502020204030204" pitchFamily="34" charset="0"/>
                </a:rPr>
                <a:t>Most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고도 M" panose="02000503000000020004" pitchFamily="2" charset="-127"/>
                  <a:cs typeface="Calibri" panose="020F0502020204030204" pitchFamily="34" charset="0"/>
                </a:rPr>
                <a:t>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고도 M" panose="02000503000000020004" pitchFamily="2" charset="-127"/>
                  <a:cs typeface="Calibri" panose="020F0502020204030204" pitchFamily="34" charset="0"/>
                </a:rPr>
                <a:t>Animal-Friendly Clothing Company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9A5CE8-FBC4-4025-B32E-E1DA4A7E7909}"/>
              </a:ext>
            </a:extLst>
          </p:cNvPr>
          <p:cNvSpPr txBox="1"/>
          <p:nvPr/>
        </p:nvSpPr>
        <p:spPr>
          <a:xfrm>
            <a:off x="5040948" y="2049315"/>
            <a:ext cx="3943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H&amp;M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환경파괴를 최소화하는 의류기업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인조모피와 인조가죽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15’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리비 어워드 베스트 동물 친화적 의류회사 부문 수상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04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50B08-5426-419D-973B-B1C17449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동물 복지 소비 실천사례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AA25AE-EC94-461E-B28F-5E8EE1EA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3" y="941584"/>
            <a:ext cx="8181053" cy="53707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가죽 불매 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A5CE8-FBC4-4025-B32E-E1DA4A7E7909}"/>
              </a:ext>
            </a:extLst>
          </p:cNvPr>
          <p:cNvSpPr txBox="1"/>
          <p:nvPr/>
        </p:nvSpPr>
        <p:spPr>
          <a:xfrm>
            <a:off x="527147" y="1638229"/>
            <a:ext cx="81353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조르지오</a:t>
            </a:r>
            <a:r>
              <a:rPr lang="ko-KR" altLang="en-US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아르마니 </a:t>
            </a:r>
            <a:r>
              <a:rPr lang="en-US" altLang="ko-KR" sz="2000" dirty="0">
                <a:solidFill>
                  <a:srgbClr val="5482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(Giorgio Armani)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16’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자사 제품에 동물 털 사용 중단 선언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디자이너와 소비자가 동물 학대를 지지하지 않고도 창의적으로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럭셔리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제품과 자유를 누릴 수 있다는 것은 명백하다는 호평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80D18F-2D6F-4B8A-8ED8-818846C075C8}"/>
              </a:ext>
            </a:extLst>
          </p:cNvPr>
          <p:cNvGrpSpPr/>
          <p:nvPr/>
        </p:nvGrpSpPr>
        <p:grpSpPr>
          <a:xfrm>
            <a:off x="0" y="4129407"/>
            <a:ext cx="9144000" cy="2081771"/>
            <a:chOff x="-327752" y="2554091"/>
            <a:chExt cx="8135379" cy="1852143"/>
          </a:xfrm>
        </p:grpSpPr>
        <p:pic>
          <p:nvPicPr>
            <p:cNvPr id="23" name="그림 22" descr="사람, 벽, 남자, 정장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01AB36B-048D-4197-A111-F77691893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915"/>
            <a:stretch/>
          </p:blipFill>
          <p:spPr>
            <a:xfrm>
              <a:off x="3320538" y="2554092"/>
              <a:ext cx="4487089" cy="185214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4AAC99-3EE0-41D3-A99F-9B0C7136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7752" y="2554091"/>
              <a:ext cx="3648290" cy="185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0128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2996</TotalTime>
  <Words>1674</Words>
  <Application>Microsoft Office PowerPoint</Application>
  <PresentationFormat>화면 슬라이드 쇼(4:3)</PresentationFormat>
  <Paragraphs>300</Paragraphs>
  <Slides>27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고도 B</vt:lpstr>
      <vt:lpstr>고도 M</vt:lpstr>
      <vt:lpstr>나눔바른고딕</vt:lpstr>
      <vt:lpstr>맑은 고딕</vt:lpstr>
      <vt:lpstr>Arial</vt:lpstr>
      <vt:lpstr>Calibri</vt:lpstr>
      <vt:lpstr>Calibri Light</vt:lpstr>
      <vt:lpstr>Lucida Handwriting</vt:lpstr>
      <vt:lpstr>Segoe UI</vt:lpstr>
      <vt:lpstr>Segoe UI Light</vt:lpstr>
      <vt:lpstr>Segoe UI Semibold</vt:lpstr>
      <vt:lpstr>Wingdings</vt:lpstr>
      <vt:lpstr>Office 테마</vt:lpstr>
      <vt:lpstr>착한 소비</vt:lpstr>
      <vt:lpstr>목차</vt:lpstr>
      <vt:lpstr>자본주의 &amp; 시장경제</vt:lpstr>
      <vt:lpstr>자본주의 &amp; 시장경제 문제점</vt:lpstr>
      <vt:lpstr>소비형태 변화</vt:lpstr>
      <vt:lpstr>착한 소비</vt:lpstr>
      <vt:lpstr>착한 소비의 종류</vt:lpstr>
      <vt:lpstr>동물 복지 소비 실천사례</vt:lpstr>
      <vt:lpstr>동물 복지 소비 실천사례</vt:lpstr>
      <vt:lpstr>동물 복지 소비 실천사례 </vt:lpstr>
      <vt:lpstr>동물 복지 소비 실천사례</vt:lpstr>
      <vt:lpstr>동물 복지 소비 실천사례</vt:lpstr>
      <vt:lpstr>환경 보호 소비 실천사례</vt:lpstr>
      <vt:lpstr>환경 보호 소비 실천사례</vt:lpstr>
      <vt:lpstr>사회 기여 소비 실천사례</vt:lpstr>
      <vt:lpstr>사회 기여 소비 실천사례</vt:lpstr>
      <vt:lpstr>사회 기여 소비 실천사례</vt:lpstr>
      <vt:lpstr>사회 기여 소비 실천사례</vt:lpstr>
      <vt:lpstr>사회 기여 소비 실천사례</vt:lpstr>
      <vt:lpstr>착한 소비 마케팅의 한계</vt:lpstr>
      <vt:lpstr>해결방법1 정부주도 착한 소비 활성화</vt:lpstr>
      <vt:lpstr>해결방법 2 착한 제품 레벨 표시</vt:lpstr>
      <vt:lpstr>해결방법 3 제품 생산과정 공개 어플 </vt:lpstr>
      <vt:lpstr>해결방법4 혜택전달과정 공개 웹사이트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Yehoon Jang</dc:creator>
  <cp:lastModifiedBy>Yehoon Jang</cp:lastModifiedBy>
  <cp:revision>96</cp:revision>
  <dcterms:created xsi:type="dcterms:W3CDTF">2017-11-26T09:42:30Z</dcterms:created>
  <dcterms:modified xsi:type="dcterms:W3CDTF">2017-11-29T19:51:30Z</dcterms:modified>
</cp:coreProperties>
</file>